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8" r:id="rId3"/>
    <p:sldId id="259" r:id="rId4"/>
    <p:sldId id="264" r:id="rId5"/>
    <p:sldId id="267" r:id="rId6"/>
    <p:sldId id="272" r:id="rId7"/>
    <p:sldId id="266" r:id="rId8"/>
    <p:sldId id="268" r:id="rId9"/>
    <p:sldId id="271" r:id="rId10"/>
    <p:sldId id="270" r:id="rId11"/>
    <p:sldId id="269" r:id="rId12"/>
    <p:sldId id="265" r:id="rId13"/>
    <p:sldId id="26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9"/>
    <a:srgbClr val="94C11F"/>
    <a:srgbClr val="FFFFFF"/>
    <a:srgbClr val="409D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90" d="100"/>
          <a:sy n="90" d="100"/>
        </p:scale>
        <p:origin x="13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9759AF-798C-4F18-8AF7-FFA9F239CD56}" type="datetimeFigureOut">
              <a:rPr lang="de-DE" smtClean="0"/>
              <a:t>13.08.2019</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770A83-745D-4861-8B9F-728FD290EAFC}" type="slidenum">
              <a:rPr lang="de-DE" smtClean="0"/>
              <a:t>‹#›</a:t>
            </a:fld>
            <a:endParaRPr lang="de-DE"/>
          </a:p>
        </p:txBody>
      </p:sp>
    </p:spTree>
    <p:extLst>
      <p:ext uri="{BB962C8B-B14F-4D97-AF65-F5344CB8AC3E}">
        <p14:creationId xmlns:p14="http://schemas.microsoft.com/office/powerpoint/2010/main" val="2467210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7" name="Grafik 6"/>
          <p:cNvPicPr>
            <a:picLocks noChangeAspect="1"/>
          </p:cNvPicPr>
          <p:nvPr userDrawn="1"/>
        </p:nvPicPr>
        <p:blipFill rotWithShape="1">
          <a:blip r:embed="rId2">
            <a:extLst>
              <a:ext uri="{28A0092B-C50C-407E-A947-70E740481C1C}">
                <a14:useLocalDpi xmlns:a14="http://schemas.microsoft.com/office/drawing/2010/main" val="0"/>
              </a:ext>
            </a:extLst>
          </a:blip>
          <a:srcRect l="33654" b="44845"/>
          <a:stretch/>
        </p:blipFill>
        <p:spPr>
          <a:xfrm>
            <a:off x="0" y="1253949"/>
            <a:ext cx="6592067" cy="5638561"/>
          </a:xfrm>
          <a:prstGeom prst="rect">
            <a:avLst/>
          </a:prstGeom>
        </p:spPr>
      </p:pic>
      <p:pic>
        <p:nvPicPr>
          <p:cNvPr id="8" name="Grafik 7"/>
          <p:cNvPicPr>
            <a:picLocks noChangeAspect="1"/>
          </p:cNvPicPr>
          <p:nvPr userDrawn="1"/>
        </p:nvPicPr>
        <p:blipFill rotWithShape="1">
          <a:blip r:embed="rId3">
            <a:extLst>
              <a:ext uri="{28A0092B-C50C-407E-A947-70E740481C1C}">
                <a14:useLocalDpi xmlns:a14="http://schemas.microsoft.com/office/drawing/2010/main" val="0"/>
              </a:ext>
            </a:extLst>
          </a:blip>
          <a:srcRect t="35343" r="36666"/>
          <a:stretch/>
        </p:blipFill>
        <p:spPr>
          <a:xfrm>
            <a:off x="3896781" y="0"/>
            <a:ext cx="5247219" cy="5015834"/>
          </a:xfrm>
          <a:prstGeom prst="rect">
            <a:avLst/>
          </a:prstGeom>
        </p:spPr>
      </p:pic>
      <p:pic>
        <p:nvPicPr>
          <p:cNvPr id="9" name="Grafik 8"/>
          <p:cNvPicPr>
            <a:picLocks noChangeAspect="1"/>
          </p:cNvPicPr>
          <p:nvPr userDrawn="1"/>
        </p:nvPicPr>
        <p:blipFill rotWithShape="1">
          <a:blip r:embed="rId4" cstate="print">
            <a:extLst>
              <a:ext uri="{28A0092B-C50C-407E-A947-70E740481C1C}">
                <a14:useLocalDpi xmlns:a14="http://schemas.microsoft.com/office/drawing/2010/main" val="0"/>
              </a:ext>
            </a:extLst>
          </a:blip>
          <a:srcRect t="12525" b="12327"/>
          <a:stretch/>
        </p:blipFill>
        <p:spPr>
          <a:xfrm>
            <a:off x="7113006" y="5845567"/>
            <a:ext cx="1896967" cy="407194"/>
          </a:xfrm>
          <a:prstGeom prst="rect">
            <a:avLst/>
          </a:prstGeom>
        </p:spPr>
      </p:pic>
      <p:pic>
        <p:nvPicPr>
          <p:cNvPr id="10" name="Grafik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39667" y="438909"/>
            <a:ext cx="2588269" cy="795585"/>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208A3AF7-4BFC-4869-BF8F-D91EBACC1388}" type="datetime1">
              <a:rPr lang="en-US" smtClean="0"/>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dirty="0"/>
          </a:p>
        </p:txBody>
      </p:sp>
      <p:sp>
        <p:nvSpPr>
          <p:cNvPr id="11" name="Textfeld 2"/>
          <p:cNvSpPr txBox="1">
            <a:spLocks noChangeArrowheads="1"/>
          </p:cNvSpPr>
          <p:nvPr userDrawn="1"/>
        </p:nvSpPr>
        <p:spPr bwMode="auto">
          <a:xfrm>
            <a:off x="5836144" y="6238917"/>
            <a:ext cx="3216275" cy="670560"/>
          </a:xfrm>
          <a:prstGeom prst="rect">
            <a:avLst/>
          </a:prstGeom>
          <a:noFill/>
          <a:ln w="9525">
            <a:noFill/>
            <a:miter lim="800000"/>
            <a:headEnd/>
            <a:tailEnd/>
          </a:ln>
        </p:spPr>
        <p:txBody>
          <a:bodyPr rot="0" vert="horz" wrap="square" lIns="91440" tIns="45720" rIns="91440" bIns="45720" anchor="t" anchorCtr="0">
            <a:spAutoFit/>
          </a:bodyPr>
          <a:lstStyle/>
          <a:p>
            <a:pPr algn="just">
              <a:lnSpc>
                <a:spcPct val="107000"/>
              </a:lnSpc>
              <a:spcAft>
                <a:spcPts val="80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690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195F24F-4382-47E8-A1EF-E86670AAE73B}" type="datetime1">
              <a:rPr lang="en-US" smtClean="0"/>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dirty="0"/>
          </a:p>
        </p:txBody>
      </p:sp>
    </p:spTree>
    <p:extLst>
      <p:ext uri="{BB962C8B-B14F-4D97-AF65-F5344CB8AC3E}">
        <p14:creationId xmlns:p14="http://schemas.microsoft.com/office/powerpoint/2010/main" val="1887351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B152B95-DA0C-417A-9763-EB4BEE0E3A95}" type="datetime1">
              <a:rPr lang="en-US" smtClean="0"/>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dirty="0"/>
          </a:p>
        </p:txBody>
      </p:sp>
    </p:spTree>
    <p:extLst>
      <p:ext uri="{BB962C8B-B14F-4D97-AF65-F5344CB8AC3E}">
        <p14:creationId xmlns:p14="http://schemas.microsoft.com/office/powerpoint/2010/main" val="1364197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7" name="Grafik 6"/>
          <p:cNvPicPr>
            <a:picLocks noChangeAspect="1"/>
          </p:cNvPicPr>
          <p:nvPr userDrawn="1"/>
        </p:nvPicPr>
        <p:blipFill rotWithShape="1">
          <a:blip r:embed="rId2">
            <a:extLst>
              <a:ext uri="{28A0092B-C50C-407E-A947-70E740481C1C}">
                <a14:useLocalDpi xmlns:a14="http://schemas.microsoft.com/office/drawing/2010/main" val="0"/>
              </a:ext>
            </a:extLst>
          </a:blip>
          <a:srcRect r="21198"/>
          <a:stretch/>
        </p:blipFill>
        <p:spPr>
          <a:xfrm>
            <a:off x="5475" y="0"/>
            <a:ext cx="9135533" cy="5616196"/>
          </a:xfrm>
          <a:prstGeom prst="rect">
            <a:avLst/>
          </a:prstGeom>
        </p:spPr>
      </p:pic>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8743CEF-E653-4E1D-8A16-DE6217F50E2D}" type="datetime1">
              <a:rPr lang="en-US" smtClean="0"/>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dirty="0"/>
          </a:p>
        </p:txBody>
      </p:sp>
      <p:pic>
        <p:nvPicPr>
          <p:cNvPr id="8" name="Grafik 7"/>
          <p:cNvPicPr>
            <a:picLocks noChangeAspect="1"/>
          </p:cNvPicPr>
          <p:nvPr userDrawn="1"/>
        </p:nvPicPr>
        <p:blipFill rotWithShape="1">
          <a:blip r:embed="rId3" cstate="print">
            <a:extLst>
              <a:ext uri="{28A0092B-C50C-407E-A947-70E740481C1C}">
                <a14:useLocalDpi xmlns:a14="http://schemas.microsoft.com/office/drawing/2010/main" val="0"/>
              </a:ext>
            </a:extLst>
          </a:blip>
          <a:srcRect t="12525" b="12327"/>
          <a:stretch/>
        </p:blipFill>
        <p:spPr>
          <a:xfrm>
            <a:off x="100931" y="6355643"/>
            <a:ext cx="1896967" cy="407194"/>
          </a:xfrm>
          <a:prstGeom prst="rect">
            <a:avLst/>
          </a:prstGeom>
        </p:spPr>
      </p:pic>
      <p:pic>
        <p:nvPicPr>
          <p:cNvPr id="9" name="Grafik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36016" y="6282755"/>
            <a:ext cx="1766221" cy="542903"/>
          </a:xfrm>
          <a:prstGeom prst="rect">
            <a:avLst/>
          </a:prstGeom>
        </p:spPr>
      </p:pic>
    </p:spTree>
    <p:extLst>
      <p:ext uri="{BB962C8B-B14F-4D97-AF65-F5344CB8AC3E}">
        <p14:creationId xmlns:p14="http://schemas.microsoft.com/office/powerpoint/2010/main" val="2577022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C06A483A-F40F-42FE-B10B-18F266161638}" type="datetime1">
              <a:rPr lang="en-US" smtClean="0"/>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dirty="0"/>
          </a:p>
        </p:txBody>
      </p:sp>
      <p:grpSp>
        <p:nvGrpSpPr>
          <p:cNvPr id="7" name="Gruppieren 6"/>
          <p:cNvGrpSpPr/>
          <p:nvPr userDrawn="1"/>
        </p:nvGrpSpPr>
        <p:grpSpPr>
          <a:xfrm>
            <a:off x="0" y="-69850"/>
            <a:ext cx="9144001" cy="6927850"/>
            <a:chOff x="-9525" y="7337"/>
            <a:chExt cx="9144001" cy="6927850"/>
          </a:xfrm>
        </p:grpSpPr>
        <p:pic>
          <p:nvPicPr>
            <p:cNvPr id="8" name="Grafik 7"/>
            <p:cNvPicPr>
              <a:picLocks noChangeAspect="1"/>
            </p:cNvPicPr>
            <p:nvPr/>
          </p:nvPicPr>
          <p:blipFill rotWithShape="1">
            <a:blip r:embed="rId2" cstate="print">
              <a:extLst>
                <a:ext uri="{28A0092B-C50C-407E-A947-70E740481C1C}">
                  <a14:useLocalDpi xmlns:a14="http://schemas.microsoft.com/office/drawing/2010/main" val="0"/>
                </a:ext>
              </a:extLst>
            </a:blip>
            <a:srcRect r="9098"/>
            <a:stretch/>
          </p:blipFill>
          <p:spPr>
            <a:xfrm>
              <a:off x="1880462" y="94049"/>
              <a:ext cx="7254014" cy="6841138"/>
            </a:xfrm>
            <a:prstGeom prst="rect">
              <a:avLst/>
            </a:prstGeom>
          </p:spPr>
        </p:pic>
        <p:sp>
          <p:nvSpPr>
            <p:cNvPr id="9" name="Rechteck 8"/>
            <p:cNvSpPr/>
            <p:nvPr/>
          </p:nvSpPr>
          <p:spPr>
            <a:xfrm>
              <a:off x="-9525" y="7337"/>
              <a:ext cx="9144000" cy="6927850"/>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pic>
        <p:nvPicPr>
          <p:cNvPr id="10" name="Grafik 9"/>
          <p:cNvPicPr>
            <a:picLocks noChangeAspect="1"/>
          </p:cNvPicPr>
          <p:nvPr userDrawn="1"/>
        </p:nvPicPr>
        <p:blipFill rotWithShape="1">
          <a:blip r:embed="rId3" cstate="print">
            <a:extLst>
              <a:ext uri="{28A0092B-C50C-407E-A947-70E740481C1C}">
                <a14:useLocalDpi xmlns:a14="http://schemas.microsoft.com/office/drawing/2010/main" val="0"/>
              </a:ext>
            </a:extLst>
          </a:blip>
          <a:srcRect t="12525" b="12327"/>
          <a:stretch/>
        </p:blipFill>
        <p:spPr>
          <a:xfrm>
            <a:off x="62831" y="6355643"/>
            <a:ext cx="1896967" cy="407194"/>
          </a:xfrm>
          <a:prstGeom prst="rect">
            <a:avLst/>
          </a:prstGeom>
        </p:spPr>
      </p:pic>
      <p:pic>
        <p:nvPicPr>
          <p:cNvPr id="11" name="Grafik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0931" y="204964"/>
            <a:ext cx="1766221" cy="542903"/>
          </a:xfrm>
          <a:prstGeom prst="rect">
            <a:avLst/>
          </a:prstGeom>
        </p:spPr>
      </p:pic>
    </p:spTree>
    <p:extLst>
      <p:ext uri="{BB962C8B-B14F-4D97-AF65-F5344CB8AC3E}">
        <p14:creationId xmlns:p14="http://schemas.microsoft.com/office/powerpoint/2010/main" val="1391701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pic>
        <p:nvPicPr>
          <p:cNvPr id="8" name="Grafik 7"/>
          <p:cNvPicPr>
            <a:picLocks noChangeAspect="1"/>
          </p:cNvPicPr>
          <p:nvPr userDrawn="1"/>
        </p:nvPicPr>
        <p:blipFill rotWithShape="1">
          <a:blip r:embed="rId2">
            <a:extLst>
              <a:ext uri="{28A0092B-C50C-407E-A947-70E740481C1C}">
                <a14:useLocalDpi xmlns:a14="http://schemas.microsoft.com/office/drawing/2010/main" val="0"/>
              </a:ext>
            </a:extLst>
          </a:blip>
          <a:srcRect r="21198"/>
          <a:stretch/>
        </p:blipFill>
        <p:spPr>
          <a:xfrm>
            <a:off x="5475" y="0"/>
            <a:ext cx="9135533" cy="5616196"/>
          </a:xfrm>
          <a:prstGeom prst="rect">
            <a:avLst/>
          </a:prstGeom>
        </p:spPr>
      </p:pic>
      <p:pic>
        <p:nvPicPr>
          <p:cNvPr id="9" name="Grafik 8"/>
          <p:cNvPicPr>
            <a:picLocks noChangeAspect="1"/>
          </p:cNvPicPr>
          <p:nvPr userDrawn="1"/>
        </p:nvPicPr>
        <p:blipFill rotWithShape="1">
          <a:blip r:embed="rId3" cstate="print">
            <a:extLst>
              <a:ext uri="{28A0092B-C50C-407E-A947-70E740481C1C}">
                <a14:useLocalDpi xmlns:a14="http://schemas.microsoft.com/office/drawing/2010/main" val="0"/>
              </a:ext>
            </a:extLst>
          </a:blip>
          <a:srcRect t="12525" b="12327"/>
          <a:stretch/>
        </p:blipFill>
        <p:spPr>
          <a:xfrm>
            <a:off x="100931" y="6355643"/>
            <a:ext cx="1896967" cy="407194"/>
          </a:xfrm>
          <a:prstGeom prst="rect">
            <a:avLst/>
          </a:prstGeom>
        </p:spPr>
      </p:pic>
      <p:pic>
        <p:nvPicPr>
          <p:cNvPr id="10" name="Grafik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344813" y="6219934"/>
            <a:ext cx="1766221" cy="542903"/>
          </a:xfrm>
          <a:prstGeom prst="rect">
            <a:avLst/>
          </a:prstGeom>
        </p:spPr>
      </p:pic>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71A763AF-83BC-4775-A429-F2166886DEF3}" type="datetime1">
              <a:rPr lang="en-US" smtClean="0"/>
              <a:t>8/13/2019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sz="1400" baseline="0">
                <a:solidFill>
                  <a:schemeClr val="tx1"/>
                </a:solidFill>
              </a:defRPr>
            </a:lvl1pPr>
          </a:lstStyle>
          <a:p>
            <a:fld id="{9B618960-8005-486C-9A75-10CB2AAC16F9}" type="slidenum">
              <a:rPr lang="en-US" smtClean="0"/>
              <a:pPr/>
              <a:t>‹#›</a:t>
            </a:fld>
            <a:endParaRPr lang="en-US" dirty="0"/>
          </a:p>
        </p:txBody>
      </p:sp>
    </p:spTree>
    <p:extLst>
      <p:ext uri="{BB962C8B-B14F-4D97-AF65-F5344CB8AC3E}">
        <p14:creationId xmlns:p14="http://schemas.microsoft.com/office/powerpoint/2010/main" val="671342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pic>
        <p:nvPicPr>
          <p:cNvPr id="10" name="Grafik 9"/>
          <p:cNvPicPr>
            <a:picLocks noChangeAspect="1"/>
          </p:cNvPicPr>
          <p:nvPr userDrawn="1"/>
        </p:nvPicPr>
        <p:blipFill rotWithShape="1">
          <a:blip r:embed="rId2">
            <a:extLst>
              <a:ext uri="{28A0092B-C50C-407E-A947-70E740481C1C}">
                <a14:useLocalDpi xmlns:a14="http://schemas.microsoft.com/office/drawing/2010/main" val="0"/>
              </a:ext>
            </a:extLst>
          </a:blip>
          <a:srcRect r="21198"/>
          <a:stretch/>
        </p:blipFill>
        <p:spPr>
          <a:xfrm>
            <a:off x="5475" y="0"/>
            <a:ext cx="9135533" cy="5616196"/>
          </a:xfrm>
          <a:prstGeom prst="rect">
            <a:avLst/>
          </a:prstGeom>
        </p:spPr>
      </p:pic>
      <p:pic>
        <p:nvPicPr>
          <p:cNvPr id="11" name="Grafik 10"/>
          <p:cNvPicPr>
            <a:picLocks noChangeAspect="1"/>
          </p:cNvPicPr>
          <p:nvPr userDrawn="1"/>
        </p:nvPicPr>
        <p:blipFill rotWithShape="1">
          <a:blip r:embed="rId3" cstate="print">
            <a:extLst>
              <a:ext uri="{28A0092B-C50C-407E-A947-70E740481C1C}">
                <a14:useLocalDpi xmlns:a14="http://schemas.microsoft.com/office/drawing/2010/main" val="0"/>
              </a:ext>
            </a:extLst>
          </a:blip>
          <a:srcRect t="12525" b="12327"/>
          <a:stretch/>
        </p:blipFill>
        <p:spPr>
          <a:xfrm>
            <a:off x="100931" y="6355643"/>
            <a:ext cx="1896967" cy="407194"/>
          </a:xfrm>
          <a:prstGeom prst="rect">
            <a:avLst/>
          </a:prstGeom>
        </p:spPr>
      </p:pic>
      <p:pic>
        <p:nvPicPr>
          <p:cNvPr id="12" name="Grafik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10925" y="6267461"/>
            <a:ext cx="1766221" cy="542903"/>
          </a:xfrm>
          <a:prstGeom prst="rect">
            <a:avLst/>
          </a:prstGeom>
        </p:spPr>
      </p:pic>
      <p:sp>
        <p:nvSpPr>
          <p:cNvPr id="2" name="Title 1"/>
          <p:cNvSpPr>
            <a:spLocks noGrp="1"/>
          </p:cNvSpPr>
          <p:nvPr>
            <p:ph type="title"/>
          </p:nvPr>
        </p:nvSpPr>
        <p:spPr>
          <a:xfrm>
            <a:off x="629841" y="365126"/>
            <a:ext cx="78867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64E9C2C7-FF2A-4C00-8C22-B1D12064F5B9}" type="datetime1">
              <a:rPr lang="en-US" smtClean="0"/>
              <a:t>8/13/2019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lvl1pPr>
              <a:defRPr sz="1400" baseline="0">
                <a:solidFill>
                  <a:schemeClr val="tx1"/>
                </a:solidFill>
              </a:defRPr>
            </a:lvl1pPr>
          </a:lstStyle>
          <a:p>
            <a:fld id="{9B618960-8005-486C-9A75-10CB2AAC16F9}" type="slidenum">
              <a:rPr lang="en-US" smtClean="0"/>
              <a:pPr/>
              <a:t>‹#›</a:t>
            </a:fld>
            <a:endParaRPr lang="en-US" dirty="0"/>
          </a:p>
        </p:txBody>
      </p:sp>
    </p:spTree>
    <p:extLst>
      <p:ext uri="{BB962C8B-B14F-4D97-AF65-F5344CB8AC3E}">
        <p14:creationId xmlns:p14="http://schemas.microsoft.com/office/powerpoint/2010/main" val="4247083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pic>
        <p:nvPicPr>
          <p:cNvPr id="6" name="Grafik 5"/>
          <p:cNvPicPr>
            <a:picLocks noChangeAspect="1"/>
          </p:cNvPicPr>
          <p:nvPr userDrawn="1"/>
        </p:nvPicPr>
        <p:blipFill rotWithShape="1">
          <a:blip r:embed="rId2">
            <a:extLst>
              <a:ext uri="{28A0092B-C50C-407E-A947-70E740481C1C}">
                <a14:useLocalDpi xmlns:a14="http://schemas.microsoft.com/office/drawing/2010/main" val="0"/>
              </a:ext>
            </a:extLst>
          </a:blip>
          <a:srcRect r="21198"/>
          <a:stretch/>
        </p:blipFill>
        <p:spPr>
          <a:xfrm>
            <a:off x="5475" y="0"/>
            <a:ext cx="9135533" cy="5616196"/>
          </a:xfrm>
          <a:prstGeom prst="rect">
            <a:avLst/>
          </a:prstGeom>
        </p:spPr>
      </p:pic>
      <p:pic>
        <p:nvPicPr>
          <p:cNvPr id="7" name="Grafik 6"/>
          <p:cNvPicPr>
            <a:picLocks noChangeAspect="1"/>
          </p:cNvPicPr>
          <p:nvPr userDrawn="1"/>
        </p:nvPicPr>
        <p:blipFill rotWithShape="1">
          <a:blip r:embed="rId3" cstate="print">
            <a:extLst>
              <a:ext uri="{28A0092B-C50C-407E-A947-70E740481C1C}">
                <a14:useLocalDpi xmlns:a14="http://schemas.microsoft.com/office/drawing/2010/main" val="0"/>
              </a:ext>
            </a:extLst>
          </a:blip>
          <a:srcRect t="12525" b="12327"/>
          <a:stretch/>
        </p:blipFill>
        <p:spPr>
          <a:xfrm>
            <a:off x="100931" y="6355643"/>
            <a:ext cx="1896967" cy="407194"/>
          </a:xfrm>
          <a:prstGeom prst="rect">
            <a:avLst/>
          </a:prstGeom>
        </p:spPr>
      </p:pic>
      <p:pic>
        <p:nvPicPr>
          <p:cNvPr id="8" name="Grafik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688889" y="6219934"/>
            <a:ext cx="1766221" cy="542903"/>
          </a:xfrm>
          <a:prstGeom prst="rect">
            <a:avLst/>
          </a:prstGeom>
        </p:spPr>
      </p:pic>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5B70BA44-591A-4751-9BD7-A92312182F57}" type="datetime1">
              <a:rPr lang="en-US" smtClean="0"/>
              <a:t>8/13/2019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6457950" y="6356351"/>
            <a:ext cx="2057400" cy="365125"/>
          </a:xfrm>
        </p:spPr>
        <p:txBody>
          <a:bodyPr/>
          <a:lstStyle>
            <a:lvl1pPr>
              <a:defRPr sz="1400" baseline="0">
                <a:solidFill>
                  <a:schemeClr val="tx1"/>
                </a:solidFill>
              </a:defRPr>
            </a:lvl1pPr>
          </a:lstStyle>
          <a:p>
            <a:fld id="{9B618960-8005-486C-9A75-10CB2AAC16F9}" type="slidenum">
              <a:rPr lang="en-US" smtClean="0"/>
              <a:pPr/>
              <a:t>‹#›</a:t>
            </a:fld>
            <a:endParaRPr lang="en-US" dirty="0"/>
          </a:p>
        </p:txBody>
      </p:sp>
    </p:spTree>
    <p:extLst>
      <p:ext uri="{BB962C8B-B14F-4D97-AF65-F5344CB8AC3E}">
        <p14:creationId xmlns:p14="http://schemas.microsoft.com/office/powerpoint/2010/main" val="846797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C98BDB-36B0-4D69-BAA8-82AA721221F4}" type="datetime1">
              <a:rPr lang="en-US" smtClean="0"/>
              <a:t>8/13/2019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dirty="0"/>
          </a:p>
        </p:txBody>
      </p:sp>
    </p:spTree>
    <p:extLst>
      <p:ext uri="{BB962C8B-B14F-4D97-AF65-F5344CB8AC3E}">
        <p14:creationId xmlns:p14="http://schemas.microsoft.com/office/powerpoint/2010/main" val="847348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275806D0-F014-41EC-BC6D-BE2010005E23}" type="datetime1">
              <a:rPr lang="en-US" smtClean="0"/>
              <a:t>8/13/2019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dirty="0"/>
          </a:p>
        </p:txBody>
      </p:sp>
    </p:spTree>
    <p:extLst>
      <p:ext uri="{BB962C8B-B14F-4D97-AF65-F5344CB8AC3E}">
        <p14:creationId xmlns:p14="http://schemas.microsoft.com/office/powerpoint/2010/main" val="4128061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8B56ED79-53E4-424B-A538-ACBC3535F87B}" type="datetime1">
              <a:rPr lang="en-US" smtClean="0"/>
              <a:t>8/13/2019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dirty="0"/>
          </a:p>
        </p:txBody>
      </p:sp>
    </p:spTree>
    <p:extLst>
      <p:ext uri="{BB962C8B-B14F-4D97-AF65-F5344CB8AC3E}">
        <p14:creationId xmlns:p14="http://schemas.microsoft.com/office/powerpoint/2010/main" val="2781233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0F50A5-A980-4F4E-AE9D-5F9EB844B9DC}" type="datetime1">
              <a:rPr lang="en-US" smtClean="0"/>
              <a:t>8/13/2019</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dirty="0"/>
          </a:p>
        </p:txBody>
      </p:sp>
    </p:spTree>
    <p:extLst>
      <p:ext uri="{BB962C8B-B14F-4D97-AF65-F5344CB8AC3E}">
        <p14:creationId xmlns:p14="http://schemas.microsoft.com/office/powerpoint/2010/main" val="5389548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4.xml"/><Relationship Id="rId1" Type="http://schemas.openxmlformats.org/officeDocument/2006/relationships/video" Target="https://www.youtube.com/embed/eg-46DbcgCk?feature=oembed" TargetMode="External"/><Relationship Id="rId4" Type="http://schemas.openxmlformats.org/officeDocument/2006/relationships/hyperlink" Target="https://www.youtube.com/watch?v=eg-46DbcgCk"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DfIPs7pO4_Y" TargetMode="External"/><Relationship Id="rId2" Type="http://schemas.openxmlformats.org/officeDocument/2006/relationships/slideLayout" Target="../slideLayouts/slideLayout4.xml"/><Relationship Id="rId1" Type="http://schemas.openxmlformats.org/officeDocument/2006/relationships/video" Target="https://www.youtube.com/embed/DfIPs7pO4_Y?feature=oembed" TargetMode="Externa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378" y="1253949"/>
            <a:ext cx="7541595" cy="1790700"/>
          </a:xfrm>
        </p:spPr>
        <p:txBody>
          <a:bodyPr/>
          <a:lstStyle/>
          <a:p>
            <a:r>
              <a:rPr lang="en-US" b="1" cap="small" dirty="0">
                <a:solidFill>
                  <a:srgbClr val="002F59"/>
                </a:solidFill>
                <a:effectLst>
                  <a:outerShdw blurRad="50800" dist="38100" dir="2700000" algn="tl" rotWithShape="0">
                    <a:prstClr val="black">
                      <a:alpha val="40000"/>
                    </a:prstClr>
                  </a:outerShdw>
                </a:effectLst>
              </a:rPr>
              <a:t>WBL Accelerator</a:t>
            </a:r>
            <a:br>
              <a:rPr lang="en-US" b="1" cap="small" dirty="0">
                <a:solidFill>
                  <a:srgbClr val="002F59"/>
                </a:solidFill>
                <a:effectLst>
                  <a:outerShdw blurRad="50800" dist="38100" dir="2700000" algn="tl" rotWithShape="0">
                    <a:prstClr val="black">
                      <a:alpha val="40000"/>
                    </a:prstClr>
                  </a:outerShdw>
                </a:effectLst>
              </a:rPr>
            </a:br>
            <a:r>
              <a:rPr lang="en-US" b="1" cap="small" dirty="0">
                <a:solidFill>
                  <a:srgbClr val="002F59"/>
                </a:solidFill>
                <a:effectLst>
                  <a:outerShdw blurRad="50800" dist="38100" dir="2700000" algn="tl" rotWithShape="0">
                    <a:prstClr val="black">
                      <a:alpha val="40000"/>
                    </a:prstClr>
                  </a:outerShdw>
                </a:effectLst>
              </a:rPr>
              <a:t>Training Programme</a:t>
            </a:r>
          </a:p>
        </p:txBody>
      </p:sp>
      <p:sp>
        <p:nvSpPr>
          <p:cNvPr id="3" name="Subtitle 2"/>
          <p:cNvSpPr>
            <a:spLocks noGrp="1"/>
          </p:cNvSpPr>
          <p:nvPr>
            <p:ph type="subTitle" idx="1"/>
          </p:nvPr>
        </p:nvSpPr>
        <p:spPr>
          <a:xfrm>
            <a:off x="4359349" y="3293042"/>
            <a:ext cx="4527933" cy="2225255"/>
          </a:xfrm>
        </p:spPr>
        <p:txBody>
          <a:bodyPr>
            <a:noAutofit/>
          </a:bodyPr>
          <a:lstStyle/>
          <a:p>
            <a:r>
              <a:rPr lang="en-US" sz="4000" dirty="0">
                <a:effectLst>
                  <a:outerShdw blurRad="50800" dist="38100" dir="2700000" algn="tl" rotWithShape="0">
                    <a:prstClr val="black">
                      <a:alpha val="40000"/>
                    </a:prstClr>
                  </a:outerShdw>
                </a:effectLst>
              </a:rPr>
              <a:t>Unit 2 – Sub-unit 2.0</a:t>
            </a:r>
          </a:p>
          <a:p>
            <a:r>
              <a:rPr lang="en-US" sz="4000" dirty="0">
                <a:effectLst>
                  <a:outerShdw blurRad="50800" dist="38100" dir="2700000" algn="tl" rotWithShape="0">
                    <a:prstClr val="black">
                      <a:alpha val="40000"/>
                    </a:prstClr>
                  </a:outerShdw>
                </a:effectLst>
              </a:rPr>
              <a:t>Role of the </a:t>
            </a:r>
          </a:p>
          <a:p>
            <a:r>
              <a:rPr lang="en-US" sz="4000">
                <a:effectLst>
                  <a:outerShdw blurRad="50800" dist="38100" dir="2700000" algn="tl" rotWithShape="0">
                    <a:prstClr val="black">
                      <a:alpha val="40000"/>
                    </a:prstClr>
                  </a:outerShdw>
                </a:effectLst>
              </a:rPr>
              <a:t>Company in WBL</a:t>
            </a:r>
            <a:endParaRPr lang="en-US" sz="4000" dirty="0">
              <a:effectLst>
                <a:outerShdw blurRad="50800" dist="38100" dir="2700000" algn="tl" rotWithShape="0">
                  <a:prstClr val="black">
                    <a:alpha val="40000"/>
                  </a:prstClr>
                </a:outerShdw>
              </a:effectLst>
            </a:endParaRPr>
          </a:p>
        </p:txBody>
      </p:sp>
      <p:sp>
        <p:nvSpPr>
          <p:cNvPr id="4" name="Fußzeilenplatzhalter 3">
            <a:extLst>
              <a:ext uri="{FF2B5EF4-FFF2-40B4-BE49-F238E27FC236}">
                <a16:creationId xmlns:a16="http://schemas.microsoft.com/office/drawing/2014/main" id="{FE1F9D8D-387A-4DC6-B454-3108F6552BF3}"/>
              </a:ext>
            </a:extLst>
          </p:cNvPr>
          <p:cNvSpPr>
            <a:spLocks noGrp="1"/>
          </p:cNvSpPr>
          <p:nvPr>
            <p:ph type="ftr" sz="quarter" idx="11"/>
          </p:nvPr>
        </p:nvSpPr>
        <p:spPr/>
        <p:txBody>
          <a:bodyPr/>
          <a:lstStyle/>
          <a:p>
            <a:endParaRPr lang="en-US" dirty="0"/>
          </a:p>
        </p:txBody>
      </p:sp>
      <p:sp>
        <p:nvSpPr>
          <p:cNvPr id="5" name="Foliennummernplatzhalter 4">
            <a:extLst>
              <a:ext uri="{FF2B5EF4-FFF2-40B4-BE49-F238E27FC236}">
                <a16:creationId xmlns:a16="http://schemas.microsoft.com/office/drawing/2014/main" id="{B38CBF27-6EA8-40CB-94DD-14D99E73A601}"/>
              </a:ext>
            </a:extLst>
          </p:cNvPr>
          <p:cNvSpPr>
            <a:spLocks noGrp="1"/>
          </p:cNvSpPr>
          <p:nvPr>
            <p:ph type="sldNum" sz="quarter" idx="12"/>
          </p:nvPr>
        </p:nvSpPr>
        <p:spPr/>
        <p:txBody>
          <a:bodyPr/>
          <a:lstStyle/>
          <a:p>
            <a:fld id="{9B618960-8005-486C-9A75-10CB2AAC16F9}" type="slidenum">
              <a:rPr lang="en-US" smtClean="0"/>
              <a:t>1</a:t>
            </a:fld>
            <a:endParaRPr lang="en-US" dirty="0"/>
          </a:p>
        </p:txBody>
      </p:sp>
    </p:spTree>
    <p:extLst>
      <p:ext uri="{BB962C8B-B14F-4D97-AF65-F5344CB8AC3E}">
        <p14:creationId xmlns:p14="http://schemas.microsoft.com/office/powerpoint/2010/main"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1881963"/>
            <a:ext cx="7434695" cy="4295000"/>
          </a:xfrm>
        </p:spPr>
        <p:txBody>
          <a:bodyPr>
            <a:normAutofit/>
          </a:bodyPr>
          <a:lstStyle/>
          <a:p>
            <a:pPr marL="0" indent="0" algn="just">
              <a:buNone/>
            </a:pPr>
            <a:endParaRPr lang="de-AT" sz="2500" b="1" dirty="0">
              <a:solidFill>
                <a:srgbClr val="94C11F"/>
              </a:solidFill>
            </a:endParaRPr>
          </a:p>
          <a:p>
            <a:pPr marL="0" indent="0" algn="just">
              <a:buNone/>
            </a:pPr>
            <a:endParaRPr lang="de-AT" sz="2500" b="1" dirty="0">
              <a:solidFill>
                <a:srgbClr val="94C11F"/>
              </a:solidFill>
            </a:endParaRPr>
          </a:p>
          <a:p>
            <a:pPr marL="0" indent="0" algn="just">
              <a:buNone/>
            </a:pPr>
            <a:endParaRPr lang="de-AT" sz="2500" b="1" dirty="0">
              <a:solidFill>
                <a:srgbClr val="94C11F"/>
              </a:solidFill>
            </a:endParaRPr>
          </a:p>
        </p:txBody>
      </p:sp>
      <p:sp>
        <p:nvSpPr>
          <p:cNvPr id="5" name="Titel 1"/>
          <p:cNvSpPr>
            <a:spLocks noGrp="1"/>
          </p:cNvSpPr>
          <p:nvPr>
            <p:ph type="title"/>
          </p:nvPr>
        </p:nvSpPr>
        <p:spPr>
          <a:xfrm>
            <a:off x="933650" y="365126"/>
            <a:ext cx="7581699" cy="1325563"/>
          </a:xfrm>
          <a:ln>
            <a:noFill/>
          </a:ln>
        </p:spPr>
        <p:txBody>
          <a:bodyPr>
            <a:normAutofit/>
          </a:bodyPr>
          <a:lstStyle/>
          <a:p>
            <a:r>
              <a:rPr lang="de-AT" dirty="0">
                <a:solidFill>
                  <a:schemeClr val="bg1"/>
                </a:solidFill>
                <a:effectLst>
                  <a:outerShdw blurRad="50800" dist="38100" dir="2700000" algn="tl" rotWithShape="0">
                    <a:prstClr val="black">
                      <a:alpha val="40000"/>
                    </a:prstClr>
                  </a:outerShdw>
                </a:effectLst>
              </a:rPr>
              <a:t>WBL Accelerator – Sub-unit 2.0</a:t>
            </a:r>
          </a:p>
        </p:txBody>
      </p:sp>
      <p:sp>
        <p:nvSpPr>
          <p:cNvPr id="2" name="Fußzeilenplatzhalter 1">
            <a:extLst>
              <a:ext uri="{FF2B5EF4-FFF2-40B4-BE49-F238E27FC236}">
                <a16:creationId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10</a:t>
            </a:fld>
            <a:endParaRPr lang="en-US" dirty="0"/>
          </a:p>
        </p:txBody>
      </p:sp>
      <p:sp>
        <p:nvSpPr>
          <p:cNvPr id="7" name="TextBox 6">
            <a:extLst>
              <a:ext uri="{FF2B5EF4-FFF2-40B4-BE49-F238E27FC236}">
                <a16:creationId xmlns:a16="http://schemas.microsoft.com/office/drawing/2014/main" id="{D8022586-62E7-43C6-8F8A-16548958C0F8}"/>
              </a:ext>
            </a:extLst>
          </p:cNvPr>
          <p:cNvSpPr txBox="1"/>
          <p:nvPr/>
        </p:nvSpPr>
        <p:spPr>
          <a:xfrm>
            <a:off x="591314" y="1979018"/>
            <a:ext cx="8153842" cy="3970318"/>
          </a:xfrm>
          <a:prstGeom prst="rect">
            <a:avLst/>
          </a:prstGeom>
          <a:noFill/>
        </p:spPr>
        <p:txBody>
          <a:bodyPr wrap="square" rtlCol="0">
            <a:spAutoFit/>
          </a:bodyPr>
          <a:lstStyle/>
          <a:p>
            <a:r>
              <a:rPr lang="en-IE" b="1" dirty="0"/>
              <a:t>To ensure the success of the WBL</a:t>
            </a:r>
          </a:p>
          <a:p>
            <a:endParaRPr lang="en-IE" dirty="0"/>
          </a:p>
          <a:p>
            <a:endParaRPr lang="en-IE" dirty="0"/>
          </a:p>
          <a:p>
            <a:endParaRPr lang="en-IE" dirty="0"/>
          </a:p>
          <a:p>
            <a:endParaRPr lang="en-IE" dirty="0"/>
          </a:p>
          <a:p>
            <a:endParaRPr lang="en-IE" dirty="0"/>
          </a:p>
          <a:p>
            <a:endParaRPr lang="en-IE" dirty="0"/>
          </a:p>
          <a:p>
            <a:endParaRPr lang="en-IE" dirty="0"/>
          </a:p>
          <a:p>
            <a:endParaRPr lang="en-IE" dirty="0"/>
          </a:p>
          <a:p>
            <a:endParaRPr lang="en-IE" dirty="0"/>
          </a:p>
          <a:p>
            <a:endParaRPr lang="en-IE" dirty="0"/>
          </a:p>
          <a:p>
            <a:endParaRPr lang="en-IE" dirty="0"/>
          </a:p>
          <a:p>
            <a:endParaRPr lang="en-IE" dirty="0"/>
          </a:p>
          <a:p>
            <a:endParaRPr lang="en-IE" dirty="0"/>
          </a:p>
        </p:txBody>
      </p:sp>
      <p:sp>
        <p:nvSpPr>
          <p:cNvPr id="8" name="Speech Bubble: Rectangle with Corners Rounded 7">
            <a:extLst>
              <a:ext uri="{FF2B5EF4-FFF2-40B4-BE49-F238E27FC236}">
                <a16:creationId xmlns:a16="http://schemas.microsoft.com/office/drawing/2014/main" id="{D8C78CDC-8A40-461C-ABB1-9116E303B6E3}"/>
              </a:ext>
            </a:extLst>
          </p:cNvPr>
          <p:cNvSpPr/>
          <p:nvPr/>
        </p:nvSpPr>
        <p:spPr>
          <a:xfrm>
            <a:off x="628649" y="2587302"/>
            <a:ext cx="1620015" cy="1203244"/>
          </a:xfrm>
          <a:prstGeom prst="wedgeRoundRect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a:solidFill>
                  <a:srgbClr val="002F59"/>
                </a:solidFill>
              </a:rPr>
              <a:t>MOTIVATE and ENCOURAGE</a:t>
            </a:r>
          </a:p>
        </p:txBody>
      </p:sp>
      <p:sp>
        <p:nvSpPr>
          <p:cNvPr id="9" name="Speech Bubble: Rectangle with Corners Rounded 8">
            <a:extLst>
              <a:ext uri="{FF2B5EF4-FFF2-40B4-BE49-F238E27FC236}">
                <a16:creationId xmlns:a16="http://schemas.microsoft.com/office/drawing/2014/main" id="{83D6F1EC-723F-4619-BDE8-62FE85046578}"/>
              </a:ext>
            </a:extLst>
          </p:cNvPr>
          <p:cNvSpPr/>
          <p:nvPr/>
        </p:nvSpPr>
        <p:spPr>
          <a:xfrm>
            <a:off x="2988596" y="2640610"/>
            <a:ext cx="1893925" cy="1203245"/>
          </a:xfrm>
          <a:prstGeom prst="wedgeRoundRect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b="1" dirty="0">
                <a:solidFill>
                  <a:srgbClr val="002F59"/>
                </a:solidFill>
              </a:rPr>
              <a:t>BE SUPPORTIVE </a:t>
            </a:r>
          </a:p>
        </p:txBody>
      </p:sp>
      <p:sp>
        <p:nvSpPr>
          <p:cNvPr id="10" name="Speech Bubble: Rectangle with Corners Rounded 9">
            <a:extLst>
              <a:ext uri="{FF2B5EF4-FFF2-40B4-BE49-F238E27FC236}">
                <a16:creationId xmlns:a16="http://schemas.microsoft.com/office/drawing/2014/main" id="{F2DBF021-9541-4FD4-8FA3-B0E4CB0983F2}"/>
              </a:ext>
            </a:extLst>
          </p:cNvPr>
          <p:cNvSpPr/>
          <p:nvPr/>
        </p:nvSpPr>
        <p:spPr>
          <a:xfrm>
            <a:off x="5353615" y="2014006"/>
            <a:ext cx="2631435" cy="1637414"/>
          </a:xfrm>
          <a:prstGeom prst="wedgeRoundRect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b="1" dirty="0">
                <a:solidFill>
                  <a:srgbClr val="002F59"/>
                </a:solidFill>
              </a:rPr>
              <a:t>APPRECIATE YOUR LEARNERS AND TREAT THEM AS YOUR STAFF</a:t>
            </a:r>
          </a:p>
        </p:txBody>
      </p:sp>
      <p:sp>
        <p:nvSpPr>
          <p:cNvPr id="11" name="Speech Bubble: Rectangle with Corners Rounded 10">
            <a:extLst>
              <a:ext uri="{FF2B5EF4-FFF2-40B4-BE49-F238E27FC236}">
                <a16:creationId xmlns:a16="http://schemas.microsoft.com/office/drawing/2014/main" id="{DE7D5C70-880C-43C9-A03D-C70E5CB005DA}"/>
              </a:ext>
            </a:extLst>
          </p:cNvPr>
          <p:cNvSpPr/>
          <p:nvPr/>
        </p:nvSpPr>
        <p:spPr>
          <a:xfrm>
            <a:off x="1091287" y="4315132"/>
            <a:ext cx="2226071" cy="1362792"/>
          </a:xfrm>
          <a:prstGeom prst="wedgeRoundRect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a:solidFill>
                  <a:srgbClr val="002F59"/>
                </a:solidFill>
              </a:rPr>
              <a:t>DOCUMENT and SHARE YOUR SUCCESS STORIES </a:t>
            </a:r>
          </a:p>
        </p:txBody>
      </p:sp>
      <p:sp>
        <p:nvSpPr>
          <p:cNvPr id="12" name="Speech Bubble: Rectangle with Corners Rounded 11">
            <a:extLst>
              <a:ext uri="{FF2B5EF4-FFF2-40B4-BE49-F238E27FC236}">
                <a16:creationId xmlns:a16="http://schemas.microsoft.com/office/drawing/2014/main" id="{81462F7E-8449-4FB9-B4EC-5796E2CCB92D}"/>
              </a:ext>
            </a:extLst>
          </p:cNvPr>
          <p:cNvSpPr/>
          <p:nvPr/>
        </p:nvSpPr>
        <p:spPr>
          <a:xfrm>
            <a:off x="4273053" y="4132184"/>
            <a:ext cx="3107182" cy="1637414"/>
          </a:xfrm>
          <a:prstGeom prst="wedgeRoundRect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b="1" dirty="0">
                <a:solidFill>
                  <a:srgbClr val="002F59"/>
                </a:solidFill>
              </a:rPr>
              <a:t>INTRODUCE WBL AS A WAY OF SUPPORTING LIFE LONG LEARNING</a:t>
            </a:r>
          </a:p>
        </p:txBody>
      </p:sp>
    </p:spTree>
    <p:extLst>
      <p:ext uri="{BB962C8B-B14F-4D97-AF65-F5344CB8AC3E}">
        <p14:creationId xmlns:p14="http://schemas.microsoft.com/office/powerpoint/2010/main" val="288202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1881963"/>
            <a:ext cx="7434695" cy="4295000"/>
          </a:xfrm>
        </p:spPr>
        <p:txBody>
          <a:bodyPr>
            <a:normAutofit/>
          </a:bodyPr>
          <a:lstStyle/>
          <a:p>
            <a:pPr marL="0" indent="0" algn="just">
              <a:buNone/>
            </a:pPr>
            <a:endParaRPr lang="de-AT" sz="2500" b="1" dirty="0">
              <a:solidFill>
                <a:srgbClr val="94C11F"/>
              </a:solidFill>
            </a:endParaRPr>
          </a:p>
          <a:p>
            <a:pPr marL="0" indent="0" algn="just">
              <a:buNone/>
            </a:pPr>
            <a:endParaRPr lang="de-AT" sz="2500" b="1" dirty="0">
              <a:solidFill>
                <a:srgbClr val="94C11F"/>
              </a:solidFill>
            </a:endParaRPr>
          </a:p>
          <a:p>
            <a:pPr marL="0" indent="0" algn="just">
              <a:buNone/>
            </a:pPr>
            <a:endParaRPr lang="de-AT" sz="2500" b="1" dirty="0">
              <a:solidFill>
                <a:srgbClr val="94C11F"/>
              </a:solidFill>
            </a:endParaRPr>
          </a:p>
        </p:txBody>
      </p:sp>
      <p:sp>
        <p:nvSpPr>
          <p:cNvPr id="5" name="Titel 1"/>
          <p:cNvSpPr>
            <a:spLocks noGrp="1"/>
          </p:cNvSpPr>
          <p:nvPr>
            <p:ph type="title"/>
          </p:nvPr>
        </p:nvSpPr>
        <p:spPr>
          <a:xfrm>
            <a:off x="933650" y="365126"/>
            <a:ext cx="7581699" cy="1325563"/>
          </a:xfrm>
          <a:ln>
            <a:noFill/>
          </a:ln>
        </p:spPr>
        <p:txBody>
          <a:bodyPr>
            <a:normAutofit/>
          </a:bodyPr>
          <a:lstStyle/>
          <a:p>
            <a:r>
              <a:rPr lang="de-AT" dirty="0">
                <a:solidFill>
                  <a:schemeClr val="bg1"/>
                </a:solidFill>
                <a:effectLst>
                  <a:outerShdw blurRad="50800" dist="38100" dir="2700000" algn="tl" rotWithShape="0">
                    <a:prstClr val="black">
                      <a:alpha val="40000"/>
                    </a:prstClr>
                  </a:outerShdw>
                </a:effectLst>
              </a:rPr>
              <a:t>WBL Accelerator – Sub-unit 2.0</a:t>
            </a:r>
          </a:p>
        </p:txBody>
      </p:sp>
      <p:sp>
        <p:nvSpPr>
          <p:cNvPr id="2" name="Fußzeilenplatzhalter 1">
            <a:extLst>
              <a:ext uri="{FF2B5EF4-FFF2-40B4-BE49-F238E27FC236}">
                <a16:creationId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11</a:t>
            </a:fld>
            <a:endParaRPr lang="en-US" dirty="0"/>
          </a:p>
        </p:txBody>
      </p:sp>
      <p:pic>
        <p:nvPicPr>
          <p:cNvPr id="6" name="Online Media 5" title="How apprenticeships can lead to lifelong career success">
            <a:hlinkClick r:id="" action="ppaction://media"/>
            <a:extLst>
              <a:ext uri="{FF2B5EF4-FFF2-40B4-BE49-F238E27FC236}">
                <a16:creationId xmlns:a16="http://schemas.microsoft.com/office/drawing/2014/main" id="{903877D0-9CE3-4BCD-A88D-5D561DBCC4D7}"/>
              </a:ext>
            </a:extLst>
          </p:cNvPr>
          <p:cNvPicPr>
            <a:picLocks noRot="1" noChangeAspect="1"/>
          </p:cNvPicPr>
          <p:nvPr>
            <a:videoFile r:link="rId1"/>
          </p:nvPr>
        </p:nvPicPr>
        <p:blipFill>
          <a:blip r:embed="rId3"/>
          <a:stretch>
            <a:fillRect/>
          </a:stretch>
        </p:blipFill>
        <p:spPr>
          <a:xfrm>
            <a:off x="1417009" y="2589378"/>
            <a:ext cx="6096000" cy="3429000"/>
          </a:xfrm>
          <a:prstGeom prst="rect">
            <a:avLst/>
          </a:prstGeom>
        </p:spPr>
      </p:pic>
      <p:sp>
        <p:nvSpPr>
          <p:cNvPr id="7" name="TextBox 6">
            <a:extLst>
              <a:ext uri="{FF2B5EF4-FFF2-40B4-BE49-F238E27FC236}">
                <a16:creationId xmlns:a16="http://schemas.microsoft.com/office/drawing/2014/main" id="{726F52EF-9E28-44B0-8308-0E8F200F6521}"/>
              </a:ext>
            </a:extLst>
          </p:cNvPr>
          <p:cNvSpPr txBox="1"/>
          <p:nvPr/>
        </p:nvSpPr>
        <p:spPr>
          <a:xfrm>
            <a:off x="414670" y="1870077"/>
            <a:ext cx="8100679" cy="646331"/>
          </a:xfrm>
          <a:prstGeom prst="rect">
            <a:avLst/>
          </a:prstGeom>
          <a:noFill/>
        </p:spPr>
        <p:txBody>
          <a:bodyPr wrap="square" rtlCol="0">
            <a:spAutoFit/>
          </a:bodyPr>
          <a:lstStyle/>
          <a:p>
            <a:pPr algn="ctr"/>
            <a:r>
              <a:rPr lang="en-IE" sz="2400" b="1" dirty="0">
                <a:solidFill>
                  <a:srgbClr val="94C11F"/>
                </a:solidFill>
              </a:rPr>
              <a:t>How apprenticeships can lead to lifelong career success</a:t>
            </a:r>
          </a:p>
          <a:p>
            <a:pPr algn="ctr"/>
            <a:r>
              <a:rPr lang="en-IE" sz="1200" dirty="0">
                <a:hlinkClick r:id="rId4"/>
              </a:rPr>
              <a:t>https://www.youtube.com/watch?v=eg-46DbcgCk</a:t>
            </a:r>
            <a:endParaRPr lang="en-IE" sz="1200" dirty="0"/>
          </a:p>
        </p:txBody>
      </p:sp>
    </p:spTree>
    <p:extLst>
      <p:ext uri="{BB962C8B-B14F-4D97-AF65-F5344CB8AC3E}">
        <p14:creationId xmlns:p14="http://schemas.microsoft.com/office/powerpoint/2010/main" val="56782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564854" y="2084330"/>
            <a:ext cx="7434695" cy="3878380"/>
          </a:xfrm>
        </p:spPr>
        <p:txBody>
          <a:bodyPr>
            <a:normAutofit lnSpcReduction="10000"/>
          </a:bodyPr>
          <a:lstStyle/>
          <a:p>
            <a:pPr algn="just">
              <a:lnSpc>
                <a:spcPct val="150000"/>
              </a:lnSpc>
              <a:buClr>
                <a:srgbClr val="002F59"/>
              </a:buClr>
              <a:buFont typeface="Wingdings 3" panose="05040102010807070707" pitchFamily="18" charset="2"/>
              <a:buChar char=""/>
            </a:pPr>
            <a:r>
              <a:rPr lang="en-GB" sz="1600" dirty="0"/>
              <a:t>The main output of the WBL Accelerator project is an innovative training programme designed specifically for working professionals involved in WBL and supervising apprenticeship schemes within private companies. </a:t>
            </a:r>
          </a:p>
          <a:p>
            <a:pPr algn="just">
              <a:lnSpc>
                <a:spcPct val="150000"/>
              </a:lnSpc>
              <a:buClr>
                <a:srgbClr val="002F59"/>
              </a:buClr>
              <a:buFont typeface="Wingdings 3" panose="05040102010807070707" pitchFamily="18" charset="2"/>
              <a:buChar char=""/>
            </a:pPr>
            <a:endParaRPr lang="en-GB" sz="1600" dirty="0"/>
          </a:p>
          <a:p>
            <a:pPr algn="just">
              <a:lnSpc>
                <a:spcPct val="150000"/>
              </a:lnSpc>
              <a:buClr>
                <a:srgbClr val="002F59"/>
              </a:buClr>
              <a:buFont typeface="Wingdings 3" panose="05040102010807070707" pitchFamily="18" charset="2"/>
              <a:buChar char=""/>
            </a:pPr>
            <a:r>
              <a:rPr lang="en-GB" sz="1600" dirty="0"/>
              <a:t>The training programme includes a business oriented online learning tool, offering bite-sized learning lessons to busy professionals who require clear and targeted knowledge, that will positively impact their daily work. These accessible and convenient online lessons allow participants to get familiar with key issues surround WBL in a convenient and effective way, and demonstrated how WBL in private company can be improved upon to deliver real value.</a:t>
            </a:r>
          </a:p>
          <a:p>
            <a:pPr>
              <a:buClr>
                <a:srgbClr val="002F59"/>
              </a:buClr>
              <a:buFont typeface="Wingdings 3" panose="05040102010807070707" pitchFamily="18" charset="2"/>
              <a:buChar char=""/>
            </a:pPr>
            <a:endParaRPr lang="de-AT" sz="1800" dirty="0"/>
          </a:p>
          <a:p>
            <a:endParaRPr lang="de-AT" dirty="0"/>
          </a:p>
        </p:txBody>
      </p:sp>
      <p:sp>
        <p:nvSpPr>
          <p:cNvPr id="5" name="Titel 1"/>
          <p:cNvSpPr>
            <a:spLocks noGrp="1"/>
          </p:cNvSpPr>
          <p:nvPr>
            <p:ph type="title"/>
          </p:nvPr>
        </p:nvSpPr>
        <p:spPr>
          <a:xfrm>
            <a:off x="933650" y="365126"/>
            <a:ext cx="7581699" cy="1325563"/>
          </a:xfrm>
          <a:ln>
            <a:noFill/>
          </a:ln>
        </p:spPr>
        <p:txBody>
          <a:bodyPr>
            <a:normAutofit/>
          </a:bodyPr>
          <a:lstStyle/>
          <a:p>
            <a:r>
              <a:rPr lang="de-AT" dirty="0">
                <a:solidFill>
                  <a:schemeClr val="bg1"/>
                </a:solidFill>
                <a:effectLst>
                  <a:outerShdw blurRad="50800" dist="38100" dir="2700000" algn="tl" rotWithShape="0">
                    <a:prstClr val="black">
                      <a:alpha val="40000"/>
                    </a:prstClr>
                  </a:outerShdw>
                </a:effectLst>
              </a:rPr>
              <a:t>WBL Accelerator – Sub-unit 2.0</a:t>
            </a:r>
          </a:p>
        </p:txBody>
      </p:sp>
      <p:sp>
        <p:nvSpPr>
          <p:cNvPr id="2" name="Fußzeilenplatzhalter 1">
            <a:extLst>
              <a:ext uri="{FF2B5EF4-FFF2-40B4-BE49-F238E27FC236}">
                <a16:creationId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12</a:t>
            </a:fld>
            <a:endParaRPr lang="en-US" dirty="0"/>
          </a:p>
        </p:txBody>
      </p:sp>
    </p:spTree>
    <p:extLst>
      <p:ext uri="{BB962C8B-B14F-4D97-AF65-F5344CB8AC3E}">
        <p14:creationId xmlns:p14="http://schemas.microsoft.com/office/powerpoint/2010/main" val="1641505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1825625"/>
            <a:ext cx="7434695" cy="4351338"/>
          </a:xfrm>
        </p:spPr>
        <p:txBody>
          <a:bodyPr>
            <a:normAutofit/>
          </a:bodyPr>
          <a:lstStyle/>
          <a:p>
            <a:pPr marL="0" indent="0">
              <a:buClr>
                <a:srgbClr val="002F59"/>
              </a:buClr>
              <a:buNone/>
            </a:pPr>
            <a:r>
              <a:rPr lang="en-GB" sz="2400" dirty="0"/>
              <a:t>Did you find todays lesson helpful? </a:t>
            </a:r>
          </a:p>
          <a:p>
            <a:pPr marL="0" indent="0">
              <a:buClr>
                <a:srgbClr val="002F59"/>
              </a:buClr>
              <a:buNone/>
            </a:pPr>
            <a:endParaRPr lang="en-GB" sz="1500" dirty="0"/>
          </a:p>
          <a:p>
            <a:pPr algn="just">
              <a:buClr>
                <a:srgbClr val="002F59"/>
              </a:buClr>
              <a:buFont typeface="Wingdings 3" panose="05040102010807070707" pitchFamily="18" charset="2"/>
              <a:buChar char=""/>
            </a:pPr>
            <a:r>
              <a:rPr lang="en-GB" sz="1600" dirty="0"/>
              <a:t>Please follow the suggestions links to other recommended lessons in this programme, all available online.</a:t>
            </a:r>
          </a:p>
          <a:p>
            <a:pPr algn="just">
              <a:buClr>
                <a:srgbClr val="002F59"/>
              </a:buClr>
              <a:buFont typeface="Wingdings 3" panose="05040102010807070707" pitchFamily="18" charset="2"/>
              <a:buChar char=""/>
            </a:pPr>
            <a:endParaRPr lang="en-GB" sz="1600" dirty="0"/>
          </a:p>
          <a:p>
            <a:pPr algn="just">
              <a:buClr>
                <a:srgbClr val="002F59"/>
              </a:buClr>
              <a:buFont typeface="Wingdings 3" panose="05040102010807070707" pitchFamily="18" charset="2"/>
              <a:buChar char=""/>
            </a:pPr>
            <a:r>
              <a:rPr lang="en-GB" sz="1600" dirty="0"/>
              <a:t>Each lesson is tailored to your professional needs with maximum convenience to deliver maximum learning impact.</a:t>
            </a:r>
          </a:p>
          <a:p>
            <a:pPr algn="just">
              <a:buClr>
                <a:srgbClr val="002F59"/>
              </a:buClr>
              <a:buFont typeface="Wingdings 3" panose="05040102010807070707" pitchFamily="18" charset="2"/>
              <a:buChar char=""/>
            </a:pPr>
            <a:endParaRPr lang="en-GB" sz="1600" dirty="0"/>
          </a:p>
          <a:p>
            <a:pPr algn="just">
              <a:buClr>
                <a:srgbClr val="002F59"/>
              </a:buClr>
              <a:buFont typeface="Wingdings 3" panose="05040102010807070707" pitchFamily="18" charset="2"/>
              <a:buChar char=""/>
            </a:pPr>
            <a:r>
              <a:rPr lang="en-GB" sz="1600" dirty="0"/>
              <a:t> Each lesson is followed up with brief challenge to test what you have learned, and how you can use that it in real working situations. </a:t>
            </a:r>
          </a:p>
          <a:p>
            <a:pPr algn="just">
              <a:buClr>
                <a:srgbClr val="002F59"/>
              </a:buClr>
              <a:buFont typeface="Wingdings 3" panose="05040102010807070707" pitchFamily="18" charset="2"/>
              <a:buChar char=""/>
            </a:pPr>
            <a:endParaRPr lang="en-GB" sz="1600" dirty="0"/>
          </a:p>
          <a:p>
            <a:pPr algn="just">
              <a:buClr>
                <a:srgbClr val="002F59"/>
              </a:buClr>
              <a:buFont typeface="Wingdings 3" panose="05040102010807070707" pitchFamily="18" charset="2"/>
              <a:buChar char=""/>
            </a:pPr>
            <a:r>
              <a:rPr lang="en-GB" sz="1600" dirty="0"/>
              <a:t>Altogether there are just 21 short learning lessons in this programme, complete them all and you will receive 3</a:t>
            </a:r>
            <a:r>
              <a:rPr lang="en-GB" sz="1600" dirty="0">
                <a:solidFill>
                  <a:srgbClr val="FF0000"/>
                </a:solidFill>
              </a:rPr>
              <a:t> </a:t>
            </a:r>
            <a:r>
              <a:rPr lang="en-GB" sz="1600" dirty="0"/>
              <a:t>ECTS credits to beef up your own CV!</a:t>
            </a:r>
            <a:endParaRPr lang="en-GB" sz="1600" dirty="0">
              <a:solidFill>
                <a:srgbClr val="FF0000"/>
              </a:solidFill>
            </a:endParaRPr>
          </a:p>
        </p:txBody>
      </p:sp>
      <p:sp>
        <p:nvSpPr>
          <p:cNvPr id="5" name="Titel 1"/>
          <p:cNvSpPr>
            <a:spLocks noGrp="1"/>
          </p:cNvSpPr>
          <p:nvPr>
            <p:ph type="title"/>
          </p:nvPr>
        </p:nvSpPr>
        <p:spPr>
          <a:xfrm>
            <a:off x="933650" y="365126"/>
            <a:ext cx="7581699" cy="1325563"/>
          </a:xfrm>
          <a:ln>
            <a:noFill/>
          </a:ln>
        </p:spPr>
        <p:txBody>
          <a:bodyPr>
            <a:normAutofit/>
          </a:bodyPr>
          <a:lstStyle/>
          <a:p>
            <a:r>
              <a:rPr lang="de-AT" dirty="0">
                <a:solidFill>
                  <a:schemeClr val="bg1"/>
                </a:solidFill>
                <a:effectLst>
                  <a:outerShdw blurRad="50800" dist="38100" dir="2700000" algn="tl" rotWithShape="0">
                    <a:prstClr val="black">
                      <a:alpha val="40000"/>
                    </a:prstClr>
                  </a:outerShdw>
                </a:effectLst>
              </a:rPr>
              <a:t>WBL Accelerator – Sub-unit 2.0</a:t>
            </a:r>
          </a:p>
        </p:txBody>
      </p:sp>
      <p:sp>
        <p:nvSpPr>
          <p:cNvPr id="2" name="Fußzeilenplatzhalter 1">
            <a:extLst>
              <a:ext uri="{FF2B5EF4-FFF2-40B4-BE49-F238E27FC236}">
                <a16:creationId xmlns:a16="http://schemas.microsoft.com/office/drawing/2014/main" id="{9915506A-3BEA-435E-9CA8-EF3D3B02EE3C}"/>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a16="http://schemas.microsoft.com/office/drawing/2014/main" id="{8615DB0A-5FB8-4BF8-AF96-9C4BC4C9B87D}"/>
              </a:ext>
            </a:extLst>
          </p:cNvPr>
          <p:cNvSpPr>
            <a:spLocks noGrp="1"/>
          </p:cNvSpPr>
          <p:nvPr>
            <p:ph type="sldNum" sz="quarter" idx="12"/>
          </p:nvPr>
        </p:nvSpPr>
        <p:spPr/>
        <p:txBody>
          <a:bodyPr/>
          <a:lstStyle/>
          <a:p>
            <a:fld id="{9B618960-8005-486C-9A75-10CB2AAC16F9}" type="slidenum">
              <a:rPr lang="en-US" smtClean="0"/>
              <a:pPr/>
              <a:t>13</a:t>
            </a:fld>
            <a:endParaRPr lang="en-US" dirty="0"/>
          </a:p>
        </p:txBody>
      </p:sp>
    </p:spTree>
    <p:extLst>
      <p:ext uri="{BB962C8B-B14F-4D97-AF65-F5344CB8AC3E}">
        <p14:creationId xmlns:p14="http://schemas.microsoft.com/office/powerpoint/2010/main" val="1115397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3887" y="1709740"/>
            <a:ext cx="8049057" cy="1785936"/>
          </a:xfrm>
        </p:spPr>
        <p:txBody>
          <a:bodyPr/>
          <a:lstStyle/>
          <a:p>
            <a:r>
              <a:rPr lang="de-AT" b="1" dirty="0">
                <a:effectLst>
                  <a:outerShdw blurRad="50800" dist="38100" dir="2700000" algn="tl" rotWithShape="0">
                    <a:prstClr val="black">
                      <a:alpha val="40000"/>
                    </a:prstClr>
                  </a:outerShdw>
                </a:effectLst>
              </a:rPr>
              <a:t>WBL Training Programme</a:t>
            </a:r>
          </a:p>
        </p:txBody>
      </p:sp>
      <p:sp>
        <p:nvSpPr>
          <p:cNvPr id="3" name="Textplatzhalter 2"/>
          <p:cNvSpPr>
            <a:spLocks noGrp="1"/>
          </p:cNvSpPr>
          <p:nvPr>
            <p:ph type="body" idx="1"/>
          </p:nvPr>
        </p:nvSpPr>
        <p:spPr>
          <a:xfrm>
            <a:off x="152834" y="3558429"/>
            <a:ext cx="8520110" cy="1500187"/>
          </a:xfrm>
        </p:spPr>
        <p:txBody>
          <a:bodyPr/>
          <a:lstStyle/>
          <a:p>
            <a:pPr algn="ctr"/>
            <a:r>
              <a:rPr lang="en-GB" dirty="0"/>
              <a:t>Welcome to todays learning lesson of the WBL Accelerator training programme. </a:t>
            </a:r>
          </a:p>
          <a:p>
            <a:endParaRPr lang="de-AT" dirty="0">
              <a:effectLst>
                <a:outerShdw blurRad="50800" dist="38100" dir="2700000" algn="tl" rotWithShape="0">
                  <a:prstClr val="black">
                    <a:alpha val="40000"/>
                  </a:prstClr>
                </a:outerShdw>
              </a:effectLst>
            </a:endParaRPr>
          </a:p>
        </p:txBody>
      </p:sp>
      <p:sp>
        <p:nvSpPr>
          <p:cNvPr id="4" name="Fußzeilenplatzhalter 3">
            <a:extLst>
              <a:ext uri="{FF2B5EF4-FFF2-40B4-BE49-F238E27FC236}">
                <a16:creationId xmlns:a16="http://schemas.microsoft.com/office/drawing/2014/main" id="{B05B346E-97B8-4886-A7A1-F0EC0B51B853}"/>
              </a:ext>
            </a:extLst>
          </p:cNvPr>
          <p:cNvSpPr>
            <a:spLocks noGrp="1"/>
          </p:cNvSpPr>
          <p:nvPr>
            <p:ph type="ftr" sz="quarter" idx="11"/>
          </p:nvPr>
        </p:nvSpPr>
        <p:spPr/>
        <p:txBody>
          <a:bodyPr/>
          <a:lstStyle/>
          <a:p>
            <a:endParaRPr lang="en-US" dirty="0"/>
          </a:p>
        </p:txBody>
      </p:sp>
      <p:sp>
        <p:nvSpPr>
          <p:cNvPr id="5" name="Foliennummernplatzhalter 4">
            <a:extLst>
              <a:ext uri="{FF2B5EF4-FFF2-40B4-BE49-F238E27FC236}">
                <a16:creationId xmlns:a16="http://schemas.microsoft.com/office/drawing/2014/main" id="{9F26A40F-0177-4484-B4C6-4BC743FAA441}"/>
              </a:ext>
            </a:extLst>
          </p:cNvPr>
          <p:cNvSpPr>
            <a:spLocks noGrp="1"/>
          </p:cNvSpPr>
          <p:nvPr>
            <p:ph type="sldNum" sz="quarter" idx="12"/>
          </p:nvPr>
        </p:nvSpPr>
        <p:spPr/>
        <p:txBody>
          <a:bodyPr/>
          <a:lstStyle/>
          <a:p>
            <a:fld id="{9B618960-8005-486C-9A75-10CB2AAC16F9}" type="slidenum">
              <a:rPr lang="en-US" smtClean="0"/>
              <a:t>2</a:t>
            </a:fld>
            <a:endParaRPr lang="en-US" dirty="0"/>
          </a:p>
        </p:txBody>
      </p:sp>
    </p:spTree>
    <p:extLst>
      <p:ext uri="{BB962C8B-B14F-4D97-AF65-F5344CB8AC3E}">
        <p14:creationId xmlns:p14="http://schemas.microsoft.com/office/powerpoint/2010/main" val="959778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1825625"/>
            <a:ext cx="7434695" cy="4351338"/>
          </a:xfrm>
        </p:spPr>
        <p:txBody>
          <a:bodyPr>
            <a:normAutofit/>
          </a:bodyPr>
          <a:lstStyle/>
          <a:p>
            <a:pPr marL="0" indent="0">
              <a:buClr>
                <a:srgbClr val="002F59"/>
              </a:buClr>
              <a:buNone/>
            </a:pPr>
            <a:endParaRPr lang="de-AT" sz="1800" dirty="0"/>
          </a:p>
          <a:p>
            <a:pPr marL="0" indent="0" algn="just">
              <a:buClr>
                <a:srgbClr val="002F59"/>
              </a:buClr>
              <a:buNone/>
            </a:pPr>
            <a:r>
              <a:rPr lang="en-GB" sz="2000" dirty="0"/>
              <a:t>Todays face-to-face lesson on the subject of </a:t>
            </a:r>
            <a:r>
              <a:rPr lang="en-GB" sz="2000" b="1" dirty="0">
                <a:solidFill>
                  <a:srgbClr val="94C11F"/>
                </a:solidFill>
              </a:rPr>
              <a:t>Role of the company</a:t>
            </a:r>
            <a:r>
              <a:rPr lang="en-GB" sz="2000" dirty="0"/>
              <a:t>, is just one building block in a whole range of short convenient lessons that create the WBL training programme. </a:t>
            </a:r>
          </a:p>
          <a:p>
            <a:pPr algn="just">
              <a:buClr>
                <a:srgbClr val="002F59"/>
              </a:buClr>
              <a:buFont typeface="Wingdings 3" panose="05040102010807070707" pitchFamily="18" charset="2"/>
              <a:buChar char=""/>
            </a:pPr>
            <a:endParaRPr lang="en-GB" sz="2000" dirty="0"/>
          </a:p>
          <a:p>
            <a:pPr marL="0" indent="0" algn="just">
              <a:buClr>
                <a:srgbClr val="002F59"/>
              </a:buClr>
              <a:buNone/>
            </a:pPr>
            <a:r>
              <a:rPr lang="en-GB" sz="2000" dirty="0"/>
              <a:t>This programme is designed specifically for you, with only one goal in mind; </a:t>
            </a:r>
          </a:p>
          <a:p>
            <a:pPr marL="0" indent="0" algn="just">
              <a:buClr>
                <a:srgbClr val="002F59"/>
              </a:buClr>
              <a:buNone/>
            </a:pPr>
            <a:endParaRPr lang="en-GB" sz="2000" dirty="0"/>
          </a:p>
          <a:p>
            <a:pPr lvl="1" algn="just">
              <a:buClr>
                <a:srgbClr val="002F59"/>
              </a:buClr>
              <a:buFont typeface="Wingdings 3" panose="05040102010807070707" pitchFamily="18" charset="2"/>
              <a:buChar char=""/>
            </a:pPr>
            <a:r>
              <a:rPr lang="en-GB" sz="2000" i="1" dirty="0"/>
              <a:t>to improve WBL in your company, by helping you understand the key issues and using this know-how in your daily work. </a:t>
            </a:r>
          </a:p>
          <a:p>
            <a:pPr marL="457200" lvl="1" indent="0" algn="just">
              <a:buClr>
                <a:srgbClr val="002F59"/>
              </a:buClr>
              <a:buNone/>
            </a:pPr>
            <a:endParaRPr lang="en-GB" sz="1500" dirty="0"/>
          </a:p>
          <a:p>
            <a:endParaRPr lang="de-AT" dirty="0"/>
          </a:p>
        </p:txBody>
      </p:sp>
      <p:sp>
        <p:nvSpPr>
          <p:cNvPr id="5" name="Titel 1"/>
          <p:cNvSpPr>
            <a:spLocks noGrp="1"/>
          </p:cNvSpPr>
          <p:nvPr>
            <p:ph type="title"/>
          </p:nvPr>
        </p:nvSpPr>
        <p:spPr>
          <a:xfrm>
            <a:off x="933650" y="365126"/>
            <a:ext cx="7581699" cy="1325563"/>
          </a:xfrm>
          <a:ln>
            <a:noFill/>
          </a:ln>
        </p:spPr>
        <p:txBody>
          <a:bodyPr>
            <a:normAutofit/>
          </a:bodyPr>
          <a:lstStyle/>
          <a:p>
            <a:r>
              <a:rPr lang="de-AT" dirty="0">
                <a:solidFill>
                  <a:schemeClr val="bg1"/>
                </a:solidFill>
                <a:effectLst>
                  <a:outerShdw blurRad="50800" dist="38100" dir="2700000" algn="tl" rotWithShape="0">
                    <a:prstClr val="black">
                      <a:alpha val="40000"/>
                    </a:prstClr>
                  </a:outerShdw>
                </a:effectLst>
              </a:rPr>
              <a:t>WBL Accelerator – Sub-unit 2.0</a:t>
            </a:r>
          </a:p>
        </p:txBody>
      </p:sp>
      <p:sp>
        <p:nvSpPr>
          <p:cNvPr id="2" name="Foliennummernplatzhalter 1">
            <a:extLst>
              <a:ext uri="{FF2B5EF4-FFF2-40B4-BE49-F238E27FC236}">
                <a16:creationId xmlns:a16="http://schemas.microsoft.com/office/drawing/2014/main" id="{29119B93-2A96-4982-9949-95B47881E455}"/>
              </a:ext>
            </a:extLst>
          </p:cNvPr>
          <p:cNvSpPr>
            <a:spLocks noGrp="1"/>
          </p:cNvSpPr>
          <p:nvPr>
            <p:ph type="sldNum" sz="quarter" idx="12"/>
          </p:nvPr>
        </p:nvSpPr>
        <p:spPr/>
        <p:txBody>
          <a:bodyPr/>
          <a:lstStyle/>
          <a:p>
            <a:fld id="{9B618960-8005-486C-9A75-10CB2AAC16F9}" type="slidenum">
              <a:rPr lang="en-US" smtClean="0"/>
              <a:t>3</a:t>
            </a:fld>
            <a:endParaRPr lang="en-US" dirty="0"/>
          </a:p>
        </p:txBody>
      </p:sp>
      <p:sp>
        <p:nvSpPr>
          <p:cNvPr id="4" name="Fußzeilenplatzhalter 3">
            <a:extLst>
              <a:ext uri="{FF2B5EF4-FFF2-40B4-BE49-F238E27FC236}">
                <a16:creationId xmlns:a16="http://schemas.microsoft.com/office/drawing/2014/main" id="{84580E06-6C63-4686-A13F-A6B8AC67E534}"/>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818852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1825625"/>
            <a:ext cx="7434695" cy="4351338"/>
          </a:xfrm>
        </p:spPr>
        <p:txBody>
          <a:bodyPr>
            <a:normAutofit/>
          </a:bodyPr>
          <a:lstStyle/>
          <a:p>
            <a:pPr marL="0" indent="0">
              <a:buClr>
                <a:srgbClr val="002F59"/>
              </a:buClr>
              <a:buNone/>
            </a:pPr>
            <a:endParaRPr lang="de-AT" sz="1800" dirty="0"/>
          </a:p>
          <a:p>
            <a:pPr marL="457200" lvl="1" indent="0">
              <a:buClr>
                <a:srgbClr val="002F59"/>
              </a:buClr>
              <a:buNone/>
            </a:pPr>
            <a:endParaRPr lang="de-AT" sz="1500" dirty="0"/>
          </a:p>
          <a:p>
            <a:pPr marL="0" indent="0" algn="just">
              <a:buClr>
                <a:srgbClr val="002F59"/>
              </a:buClr>
              <a:buNone/>
            </a:pPr>
            <a:r>
              <a:rPr lang="en-GB" sz="1800" dirty="0"/>
              <a:t>The WBL Accelerator covers the following key issues, each being covered by a group of lessons;</a:t>
            </a:r>
          </a:p>
          <a:p>
            <a:pPr lvl="1" algn="just">
              <a:buClr>
                <a:srgbClr val="002F59"/>
              </a:buClr>
              <a:buFont typeface="Wingdings 3" panose="05040102010807070707" pitchFamily="18" charset="2"/>
              <a:buChar char=""/>
            </a:pPr>
            <a:r>
              <a:rPr lang="en-GB" sz="1800" dirty="0"/>
              <a:t>A) Intro to WBL</a:t>
            </a:r>
          </a:p>
          <a:p>
            <a:pPr lvl="1" algn="just">
              <a:buClr>
                <a:srgbClr val="002F59"/>
              </a:buClr>
              <a:buFont typeface="Wingdings 3" panose="05040102010807070707" pitchFamily="18" charset="2"/>
              <a:buChar char=""/>
            </a:pPr>
            <a:r>
              <a:rPr lang="en-GB" sz="1800" dirty="0"/>
              <a:t>B) WBL Planning , Monitoring &amp; Recognition</a:t>
            </a:r>
          </a:p>
          <a:p>
            <a:pPr lvl="1" algn="just">
              <a:buClr>
                <a:srgbClr val="002F59"/>
              </a:buClr>
              <a:buFont typeface="Wingdings 3" panose="05040102010807070707" pitchFamily="18" charset="2"/>
              <a:buChar char=""/>
            </a:pPr>
            <a:r>
              <a:rPr lang="en-GB" sz="1800" dirty="0"/>
              <a:t>C) Role of the Mentor</a:t>
            </a:r>
          </a:p>
          <a:p>
            <a:pPr lvl="1" algn="just">
              <a:buClr>
                <a:srgbClr val="002F59"/>
              </a:buClr>
              <a:buFont typeface="Wingdings 3" panose="05040102010807070707" pitchFamily="18" charset="2"/>
              <a:buChar char=""/>
            </a:pPr>
            <a:r>
              <a:rPr lang="en-GB" sz="1800" dirty="0"/>
              <a:t>D) Communication &amp; Youth Culture</a:t>
            </a:r>
          </a:p>
          <a:p>
            <a:pPr marL="0" indent="0" algn="just">
              <a:buClr>
                <a:srgbClr val="002F59"/>
              </a:buClr>
              <a:buNone/>
            </a:pPr>
            <a:endParaRPr lang="en-GB" sz="1800" dirty="0"/>
          </a:p>
          <a:p>
            <a:pPr marL="0" indent="0" algn="just">
              <a:buClr>
                <a:srgbClr val="002F59"/>
              </a:buClr>
              <a:buNone/>
            </a:pPr>
            <a:r>
              <a:rPr lang="en-GB" sz="1800" dirty="0"/>
              <a:t>Todays face-to-face lesson goes hand in hand with a convenient online learning lesson that will help get an even better grasp of the issues surrounding WBL. A link to the online learning lesson will follow this presentation</a:t>
            </a:r>
          </a:p>
          <a:p>
            <a:pPr>
              <a:buClr>
                <a:srgbClr val="002F59"/>
              </a:buClr>
              <a:buFont typeface="Wingdings 3" panose="05040102010807070707" pitchFamily="18" charset="2"/>
              <a:buChar char=""/>
            </a:pPr>
            <a:endParaRPr lang="de-AT" sz="1800" dirty="0"/>
          </a:p>
          <a:p>
            <a:endParaRPr lang="de-AT" dirty="0"/>
          </a:p>
        </p:txBody>
      </p:sp>
      <p:sp>
        <p:nvSpPr>
          <p:cNvPr id="5" name="Titel 1"/>
          <p:cNvSpPr>
            <a:spLocks noGrp="1"/>
          </p:cNvSpPr>
          <p:nvPr>
            <p:ph type="title"/>
          </p:nvPr>
        </p:nvSpPr>
        <p:spPr>
          <a:xfrm>
            <a:off x="933650" y="365126"/>
            <a:ext cx="7581699" cy="1325563"/>
          </a:xfrm>
          <a:ln>
            <a:noFill/>
          </a:ln>
        </p:spPr>
        <p:txBody>
          <a:bodyPr>
            <a:normAutofit/>
          </a:bodyPr>
          <a:lstStyle/>
          <a:p>
            <a:r>
              <a:rPr lang="de-AT" dirty="0">
                <a:solidFill>
                  <a:schemeClr val="bg1"/>
                </a:solidFill>
                <a:effectLst>
                  <a:outerShdw blurRad="50800" dist="38100" dir="2700000" algn="tl" rotWithShape="0">
                    <a:prstClr val="black">
                      <a:alpha val="40000"/>
                    </a:prstClr>
                  </a:outerShdw>
                </a:effectLst>
              </a:rPr>
              <a:t>WBL Accelerator – Sub-unit 2.0</a:t>
            </a:r>
          </a:p>
        </p:txBody>
      </p:sp>
      <p:sp>
        <p:nvSpPr>
          <p:cNvPr id="2" name="Foliennummernplatzhalter 1">
            <a:extLst>
              <a:ext uri="{FF2B5EF4-FFF2-40B4-BE49-F238E27FC236}">
                <a16:creationId xmlns:a16="http://schemas.microsoft.com/office/drawing/2014/main" id="{29119B93-2A96-4982-9949-95B47881E455}"/>
              </a:ext>
            </a:extLst>
          </p:cNvPr>
          <p:cNvSpPr>
            <a:spLocks noGrp="1"/>
          </p:cNvSpPr>
          <p:nvPr>
            <p:ph type="sldNum" sz="quarter" idx="12"/>
          </p:nvPr>
        </p:nvSpPr>
        <p:spPr/>
        <p:txBody>
          <a:bodyPr/>
          <a:lstStyle/>
          <a:p>
            <a:fld id="{9B618960-8005-486C-9A75-10CB2AAC16F9}" type="slidenum">
              <a:rPr lang="en-US" smtClean="0"/>
              <a:t>4</a:t>
            </a:fld>
            <a:endParaRPr lang="en-US" dirty="0"/>
          </a:p>
        </p:txBody>
      </p:sp>
      <p:sp>
        <p:nvSpPr>
          <p:cNvPr id="4" name="Fußzeilenplatzhalter 3">
            <a:extLst>
              <a:ext uri="{FF2B5EF4-FFF2-40B4-BE49-F238E27FC236}">
                <a16:creationId xmlns:a16="http://schemas.microsoft.com/office/drawing/2014/main" id="{84580E06-6C63-4686-A13F-A6B8AC67E534}"/>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886836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1860698"/>
            <a:ext cx="7434695" cy="4316265"/>
          </a:xfrm>
        </p:spPr>
        <p:txBody>
          <a:bodyPr>
            <a:normAutofit/>
          </a:bodyPr>
          <a:lstStyle/>
          <a:p>
            <a:pPr marL="0" indent="0" algn="ctr">
              <a:buNone/>
            </a:pPr>
            <a:r>
              <a:rPr lang="de-AT" sz="3000" b="1" dirty="0"/>
              <a:t>Work-based learning </a:t>
            </a:r>
            <a:r>
              <a:rPr lang="de-AT" sz="2000" dirty="0"/>
              <a:t>a </a:t>
            </a:r>
          </a:p>
          <a:p>
            <a:pPr marL="0" indent="0" algn="ctr">
              <a:buNone/>
            </a:pPr>
            <a:r>
              <a:rPr lang="de-AT" sz="3500" b="1" dirty="0">
                <a:solidFill>
                  <a:srgbClr val="94C11F"/>
                </a:solidFill>
              </a:rPr>
              <a:t>WIN – WIN SITUATION </a:t>
            </a:r>
          </a:p>
          <a:p>
            <a:pPr marL="0" indent="0" algn="ctr">
              <a:buNone/>
            </a:pPr>
            <a:r>
              <a:rPr lang="de-AT" sz="2000" dirty="0"/>
              <a:t>FOR ALL THE STAKEHOLDERS</a:t>
            </a:r>
          </a:p>
          <a:p>
            <a:pPr marL="0" indent="0" algn="ctr">
              <a:buNone/>
            </a:pPr>
            <a:r>
              <a:rPr lang="en-IE" sz="1400" dirty="0">
                <a:hlinkClick r:id="rId3"/>
              </a:rPr>
              <a:t>https://www.youtube.com/watch?v=DfIPs7pO4_Y</a:t>
            </a:r>
            <a:endParaRPr lang="de-AT" sz="1400" dirty="0"/>
          </a:p>
        </p:txBody>
      </p:sp>
      <p:sp>
        <p:nvSpPr>
          <p:cNvPr id="5" name="Titel 1"/>
          <p:cNvSpPr>
            <a:spLocks noGrp="1"/>
          </p:cNvSpPr>
          <p:nvPr>
            <p:ph type="title"/>
          </p:nvPr>
        </p:nvSpPr>
        <p:spPr>
          <a:xfrm>
            <a:off x="933650" y="365126"/>
            <a:ext cx="7581699" cy="1325563"/>
          </a:xfrm>
          <a:ln>
            <a:noFill/>
          </a:ln>
        </p:spPr>
        <p:txBody>
          <a:bodyPr>
            <a:normAutofit/>
          </a:bodyPr>
          <a:lstStyle/>
          <a:p>
            <a:r>
              <a:rPr lang="de-AT" dirty="0">
                <a:solidFill>
                  <a:schemeClr val="bg1"/>
                </a:solidFill>
                <a:effectLst>
                  <a:outerShdw blurRad="50800" dist="38100" dir="2700000" algn="tl" rotWithShape="0">
                    <a:prstClr val="black">
                      <a:alpha val="40000"/>
                    </a:prstClr>
                  </a:outerShdw>
                </a:effectLst>
              </a:rPr>
              <a:t>WBL Accelerator – Sub-unit 2.0</a:t>
            </a:r>
          </a:p>
        </p:txBody>
      </p:sp>
      <p:sp>
        <p:nvSpPr>
          <p:cNvPr id="2" name="Fußzeilenplatzhalter 1">
            <a:extLst>
              <a:ext uri="{FF2B5EF4-FFF2-40B4-BE49-F238E27FC236}">
                <a16:creationId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5</a:t>
            </a:fld>
            <a:endParaRPr lang="en-US" dirty="0"/>
          </a:p>
        </p:txBody>
      </p:sp>
      <p:pic>
        <p:nvPicPr>
          <p:cNvPr id="6" name="Online Media 5" title="Two employers and their apprentices talk about the mutual benefits of apprenticeships">
            <a:hlinkClick r:id="" action="ppaction://media"/>
            <a:extLst>
              <a:ext uri="{FF2B5EF4-FFF2-40B4-BE49-F238E27FC236}">
                <a16:creationId xmlns:a16="http://schemas.microsoft.com/office/drawing/2014/main" id="{104A16D5-D9AB-4F6E-BB79-A09C9C177D61}"/>
              </a:ext>
            </a:extLst>
          </p:cNvPr>
          <p:cNvPicPr>
            <a:picLocks noRot="1" noChangeAspect="1"/>
          </p:cNvPicPr>
          <p:nvPr>
            <a:videoFile r:link="rId1"/>
          </p:nvPr>
        </p:nvPicPr>
        <p:blipFill>
          <a:blip r:embed="rId4"/>
          <a:stretch>
            <a:fillRect/>
          </a:stretch>
        </p:blipFill>
        <p:spPr>
          <a:xfrm>
            <a:off x="1424763" y="3721395"/>
            <a:ext cx="6145618" cy="2321978"/>
          </a:xfrm>
          <a:prstGeom prst="rect">
            <a:avLst/>
          </a:prstGeom>
        </p:spPr>
      </p:pic>
    </p:spTree>
    <p:extLst>
      <p:ext uri="{BB962C8B-B14F-4D97-AF65-F5344CB8AC3E}">
        <p14:creationId xmlns:p14="http://schemas.microsoft.com/office/powerpoint/2010/main" val="4177730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1881963"/>
            <a:ext cx="7434695" cy="4295000"/>
          </a:xfrm>
        </p:spPr>
        <p:txBody>
          <a:bodyPr>
            <a:normAutofit/>
          </a:bodyPr>
          <a:lstStyle/>
          <a:p>
            <a:pPr marL="0" indent="0" algn="just">
              <a:buNone/>
            </a:pPr>
            <a:r>
              <a:rPr lang="en-GB" sz="3000" b="1" dirty="0">
                <a:solidFill>
                  <a:srgbClr val="94C11F"/>
                </a:solidFill>
              </a:rPr>
              <a:t>Break the barriers, overcome the negative perceptions, evaluate, concentrate on and highlight the benefits of work-based learning. </a:t>
            </a:r>
          </a:p>
          <a:p>
            <a:pPr marL="0" indent="0" algn="just">
              <a:buNone/>
            </a:pPr>
            <a:endParaRPr lang="de-AT" sz="2500" b="1" dirty="0">
              <a:solidFill>
                <a:srgbClr val="94C11F"/>
              </a:solidFill>
            </a:endParaRPr>
          </a:p>
        </p:txBody>
      </p:sp>
      <p:sp>
        <p:nvSpPr>
          <p:cNvPr id="5" name="Titel 1"/>
          <p:cNvSpPr>
            <a:spLocks noGrp="1"/>
          </p:cNvSpPr>
          <p:nvPr>
            <p:ph type="title"/>
          </p:nvPr>
        </p:nvSpPr>
        <p:spPr>
          <a:xfrm>
            <a:off x="933650" y="365126"/>
            <a:ext cx="7581699" cy="1325563"/>
          </a:xfrm>
          <a:ln>
            <a:noFill/>
          </a:ln>
        </p:spPr>
        <p:txBody>
          <a:bodyPr>
            <a:normAutofit/>
          </a:bodyPr>
          <a:lstStyle/>
          <a:p>
            <a:r>
              <a:rPr lang="de-AT" dirty="0">
                <a:solidFill>
                  <a:schemeClr val="bg1"/>
                </a:solidFill>
                <a:effectLst>
                  <a:outerShdw blurRad="50800" dist="38100" dir="2700000" algn="tl" rotWithShape="0">
                    <a:prstClr val="black">
                      <a:alpha val="40000"/>
                    </a:prstClr>
                  </a:outerShdw>
                </a:effectLst>
              </a:rPr>
              <a:t>WBL Accelerator – Sub-unit 2.0</a:t>
            </a:r>
          </a:p>
        </p:txBody>
      </p:sp>
      <p:sp>
        <p:nvSpPr>
          <p:cNvPr id="2" name="Fußzeilenplatzhalter 1">
            <a:extLst>
              <a:ext uri="{FF2B5EF4-FFF2-40B4-BE49-F238E27FC236}">
                <a16:creationId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6</a:t>
            </a:fld>
            <a:endParaRPr lang="en-US" dirty="0"/>
          </a:p>
        </p:txBody>
      </p:sp>
      <p:pic>
        <p:nvPicPr>
          <p:cNvPr id="9" name="Picture 8">
            <a:extLst>
              <a:ext uri="{FF2B5EF4-FFF2-40B4-BE49-F238E27FC236}">
                <a16:creationId xmlns:a16="http://schemas.microsoft.com/office/drawing/2014/main" id="{54B02781-48BF-403D-B595-889325819D0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18370" y="3205974"/>
            <a:ext cx="5107259" cy="2872833"/>
          </a:xfrm>
          <a:prstGeom prst="rect">
            <a:avLst/>
          </a:prstGeom>
        </p:spPr>
      </p:pic>
    </p:spTree>
    <p:extLst>
      <p:ext uri="{BB962C8B-B14F-4D97-AF65-F5344CB8AC3E}">
        <p14:creationId xmlns:p14="http://schemas.microsoft.com/office/powerpoint/2010/main" val="3310009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1881963"/>
            <a:ext cx="7434695" cy="4295000"/>
          </a:xfrm>
        </p:spPr>
        <p:txBody>
          <a:bodyPr>
            <a:normAutofit/>
          </a:bodyPr>
          <a:lstStyle/>
          <a:p>
            <a:pPr marL="0" indent="0" algn="ctr">
              <a:buNone/>
            </a:pPr>
            <a:r>
              <a:rPr lang="de-AT" sz="2500" b="1" dirty="0">
                <a:solidFill>
                  <a:srgbClr val="94C11F"/>
                </a:solidFill>
              </a:rPr>
              <a:t>ROLE OF THE COMPANY TO ENSURE THE SUCCESS OF THE WBL</a:t>
            </a:r>
          </a:p>
          <a:p>
            <a:pPr marL="0" indent="0" algn="ctr">
              <a:buNone/>
            </a:pPr>
            <a:endParaRPr lang="de-AT" sz="2300" b="1" dirty="0">
              <a:solidFill>
                <a:srgbClr val="002F59"/>
              </a:solidFill>
            </a:endParaRPr>
          </a:p>
          <a:p>
            <a:pPr marL="0" indent="0" algn="ctr">
              <a:buNone/>
            </a:pPr>
            <a:r>
              <a:rPr lang="de-AT" sz="2300" b="1" dirty="0">
                <a:solidFill>
                  <a:srgbClr val="002F59"/>
                </a:solidFill>
              </a:rPr>
              <a:t>HOW TO ENSURE THE PROCESS TO BE BENEFICIAL FOR ALL?</a:t>
            </a:r>
          </a:p>
          <a:p>
            <a:pPr marL="0" indent="0" algn="ctr">
              <a:buNone/>
            </a:pPr>
            <a:endParaRPr lang="de-AT" sz="2000" b="1" dirty="0">
              <a:solidFill>
                <a:srgbClr val="94C11F"/>
              </a:solidFill>
            </a:endParaRPr>
          </a:p>
          <a:p>
            <a:pPr marL="0" indent="0" algn="just">
              <a:buNone/>
            </a:pPr>
            <a:endParaRPr lang="de-AT" sz="2500" b="1" dirty="0">
              <a:solidFill>
                <a:srgbClr val="94C11F"/>
              </a:solidFill>
            </a:endParaRPr>
          </a:p>
          <a:p>
            <a:pPr marL="0" indent="0" algn="just">
              <a:buNone/>
            </a:pPr>
            <a:endParaRPr lang="de-AT" sz="2500" b="1" dirty="0">
              <a:solidFill>
                <a:srgbClr val="94C11F"/>
              </a:solidFill>
            </a:endParaRPr>
          </a:p>
        </p:txBody>
      </p:sp>
      <p:sp>
        <p:nvSpPr>
          <p:cNvPr id="5" name="Titel 1"/>
          <p:cNvSpPr>
            <a:spLocks noGrp="1"/>
          </p:cNvSpPr>
          <p:nvPr>
            <p:ph type="title"/>
          </p:nvPr>
        </p:nvSpPr>
        <p:spPr>
          <a:xfrm>
            <a:off x="933650" y="365126"/>
            <a:ext cx="7581699" cy="1325563"/>
          </a:xfrm>
          <a:ln>
            <a:noFill/>
          </a:ln>
        </p:spPr>
        <p:txBody>
          <a:bodyPr>
            <a:normAutofit/>
          </a:bodyPr>
          <a:lstStyle/>
          <a:p>
            <a:r>
              <a:rPr lang="de-AT" dirty="0">
                <a:solidFill>
                  <a:schemeClr val="bg1"/>
                </a:solidFill>
                <a:effectLst>
                  <a:outerShdw blurRad="50800" dist="38100" dir="2700000" algn="tl" rotWithShape="0">
                    <a:prstClr val="black">
                      <a:alpha val="40000"/>
                    </a:prstClr>
                  </a:outerShdw>
                </a:effectLst>
              </a:rPr>
              <a:t>WBL Accelerator – Sub-unit 2.0</a:t>
            </a:r>
          </a:p>
        </p:txBody>
      </p:sp>
      <p:sp>
        <p:nvSpPr>
          <p:cNvPr id="2" name="Fußzeilenplatzhalter 1">
            <a:extLst>
              <a:ext uri="{FF2B5EF4-FFF2-40B4-BE49-F238E27FC236}">
                <a16:creationId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7</a:t>
            </a:fld>
            <a:endParaRPr lang="en-US" dirty="0"/>
          </a:p>
        </p:txBody>
      </p:sp>
      <p:sp>
        <p:nvSpPr>
          <p:cNvPr id="6" name="Arrow: Right 5">
            <a:extLst>
              <a:ext uri="{FF2B5EF4-FFF2-40B4-BE49-F238E27FC236}">
                <a16:creationId xmlns:a16="http://schemas.microsoft.com/office/drawing/2014/main" id="{A6BB02A6-CB53-4EAE-BA32-7EB01A72E40B}"/>
              </a:ext>
            </a:extLst>
          </p:cNvPr>
          <p:cNvSpPr/>
          <p:nvPr/>
        </p:nvSpPr>
        <p:spPr>
          <a:xfrm>
            <a:off x="718362" y="4207746"/>
            <a:ext cx="3537922" cy="10366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b="1" dirty="0"/>
          </a:p>
          <a:p>
            <a:pPr algn="ctr"/>
            <a:r>
              <a:rPr lang="de-AT" sz="2500" b="1" dirty="0"/>
              <a:t>„BE READY“</a:t>
            </a:r>
          </a:p>
          <a:p>
            <a:pPr algn="ctr"/>
            <a:endParaRPr lang="en-IE" dirty="0"/>
          </a:p>
        </p:txBody>
      </p:sp>
      <p:pic>
        <p:nvPicPr>
          <p:cNvPr id="8" name="Picture 7">
            <a:extLst>
              <a:ext uri="{FF2B5EF4-FFF2-40B4-BE49-F238E27FC236}">
                <a16:creationId xmlns:a16="http://schemas.microsoft.com/office/drawing/2014/main" id="{6236705B-84D5-4242-94AC-8FF44A14870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45996" y="3185509"/>
            <a:ext cx="4169353" cy="3081148"/>
          </a:xfrm>
          <a:prstGeom prst="rect">
            <a:avLst/>
          </a:prstGeom>
        </p:spPr>
      </p:pic>
    </p:spTree>
    <p:extLst>
      <p:ext uri="{BB962C8B-B14F-4D97-AF65-F5344CB8AC3E}">
        <p14:creationId xmlns:p14="http://schemas.microsoft.com/office/powerpoint/2010/main" val="2242922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1881963"/>
            <a:ext cx="7434695" cy="4295000"/>
          </a:xfrm>
        </p:spPr>
        <p:txBody>
          <a:bodyPr>
            <a:normAutofit/>
          </a:bodyPr>
          <a:lstStyle/>
          <a:p>
            <a:pPr marL="0" indent="0" algn="just">
              <a:buNone/>
            </a:pPr>
            <a:endParaRPr lang="de-AT" sz="2500" b="1" dirty="0">
              <a:solidFill>
                <a:srgbClr val="94C11F"/>
              </a:solidFill>
            </a:endParaRPr>
          </a:p>
          <a:p>
            <a:pPr marL="0" indent="0" algn="just">
              <a:buNone/>
            </a:pPr>
            <a:endParaRPr lang="de-AT" sz="2500" b="1" dirty="0">
              <a:solidFill>
                <a:srgbClr val="94C11F"/>
              </a:solidFill>
            </a:endParaRPr>
          </a:p>
          <a:p>
            <a:pPr marL="0" indent="0" algn="just">
              <a:buNone/>
            </a:pPr>
            <a:endParaRPr lang="de-AT" sz="2500" b="1" dirty="0">
              <a:solidFill>
                <a:srgbClr val="94C11F"/>
              </a:solidFill>
            </a:endParaRPr>
          </a:p>
        </p:txBody>
      </p:sp>
      <p:sp>
        <p:nvSpPr>
          <p:cNvPr id="5" name="Titel 1"/>
          <p:cNvSpPr>
            <a:spLocks noGrp="1"/>
          </p:cNvSpPr>
          <p:nvPr>
            <p:ph type="title"/>
          </p:nvPr>
        </p:nvSpPr>
        <p:spPr>
          <a:xfrm>
            <a:off x="933650" y="365126"/>
            <a:ext cx="7581699" cy="1325563"/>
          </a:xfrm>
          <a:ln>
            <a:noFill/>
          </a:ln>
        </p:spPr>
        <p:txBody>
          <a:bodyPr>
            <a:normAutofit/>
          </a:bodyPr>
          <a:lstStyle/>
          <a:p>
            <a:r>
              <a:rPr lang="de-AT" dirty="0">
                <a:solidFill>
                  <a:schemeClr val="bg1"/>
                </a:solidFill>
                <a:effectLst>
                  <a:outerShdw blurRad="50800" dist="38100" dir="2700000" algn="tl" rotWithShape="0">
                    <a:prstClr val="black">
                      <a:alpha val="40000"/>
                    </a:prstClr>
                  </a:outerShdw>
                </a:effectLst>
              </a:rPr>
              <a:t>WBL Accelerator – Sub-unit 2.0</a:t>
            </a:r>
          </a:p>
        </p:txBody>
      </p:sp>
      <p:sp>
        <p:nvSpPr>
          <p:cNvPr id="2" name="Fußzeilenplatzhalter 1">
            <a:extLst>
              <a:ext uri="{FF2B5EF4-FFF2-40B4-BE49-F238E27FC236}">
                <a16:creationId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8</a:t>
            </a:fld>
            <a:endParaRPr lang="en-US" dirty="0"/>
          </a:p>
        </p:txBody>
      </p:sp>
      <p:sp>
        <p:nvSpPr>
          <p:cNvPr id="7" name="TextBox 6">
            <a:extLst>
              <a:ext uri="{FF2B5EF4-FFF2-40B4-BE49-F238E27FC236}">
                <a16:creationId xmlns:a16="http://schemas.microsoft.com/office/drawing/2014/main" id="{B5D06171-97DC-4C79-A29D-31BA10152E49}"/>
              </a:ext>
            </a:extLst>
          </p:cNvPr>
          <p:cNvSpPr txBox="1"/>
          <p:nvPr/>
        </p:nvSpPr>
        <p:spPr>
          <a:xfrm>
            <a:off x="628648" y="1881963"/>
            <a:ext cx="7434695" cy="3970318"/>
          </a:xfrm>
          <a:prstGeom prst="rect">
            <a:avLst/>
          </a:prstGeom>
          <a:noFill/>
        </p:spPr>
        <p:txBody>
          <a:bodyPr wrap="square" rtlCol="0">
            <a:spAutoFit/>
          </a:bodyPr>
          <a:lstStyle/>
          <a:p>
            <a:r>
              <a:rPr lang="en-IE" b="1" dirty="0"/>
              <a:t>You can start with answering the following questions:</a:t>
            </a:r>
          </a:p>
          <a:p>
            <a:endParaRPr lang="en-IE" b="1" dirty="0"/>
          </a:p>
          <a:p>
            <a:pPr marL="285750" indent="-285750" algn="just">
              <a:buFont typeface="Wingdings" panose="05000000000000000000" pitchFamily="2" charset="2"/>
              <a:buChar char="?"/>
            </a:pPr>
            <a:r>
              <a:rPr lang="en-IE" i="1" dirty="0"/>
              <a:t>Are the facilities, equipment, environment, health and safety procedures suitable to ensure the quality of WBL?</a:t>
            </a:r>
          </a:p>
          <a:p>
            <a:pPr marL="285750" indent="-285750" algn="just">
              <a:buFont typeface="Wingdings" panose="05000000000000000000" pitchFamily="2" charset="2"/>
              <a:buChar char="?"/>
            </a:pPr>
            <a:r>
              <a:rPr lang="en-IE" i="1" dirty="0"/>
              <a:t>Have you dedicated enough time and used adequate methods to assess the learners skills before matching them with the right role and placing them on a workplace?</a:t>
            </a:r>
          </a:p>
          <a:p>
            <a:pPr marL="285750" indent="-285750" algn="just">
              <a:buFont typeface="Wingdings" panose="05000000000000000000" pitchFamily="2" charset="2"/>
              <a:buChar char="?"/>
            </a:pPr>
            <a:r>
              <a:rPr lang="en-IE" i="1" dirty="0"/>
              <a:t>Is the WBL learning plan in line with the learning outcomes and expectations of the learner? </a:t>
            </a:r>
          </a:p>
          <a:p>
            <a:pPr marL="285750" indent="-285750" algn="just">
              <a:buFont typeface="Wingdings" panose="05000000000000000000" pitchFamily="2" charset="2"/>
              <a:buChar char="?"/>
            </a:pPr>
            <a:r>
              <a:rPr lang="en-IE" i="1" dirty="0"/>
              <a:t>Are you able to motivate and encourage the learners with a vision to offer further benefits to their learning? (promotion, pay rise, getting a position in a company after completing their WBL)</a:t>
            </a:r>
          </a:p>
          <a:p>
            <a:pPr marL="285750" indent="-285750" algn="just">
              <a:buFont typeface="Wingdings" panose="05000000000000000000" pitchFamily="2" charset="2"/>
              <a:buChar char="?"/>
            </a:pPr>
            <a:r>
              <a:rPr lang="en-IE" i="1" dirty="0"/>
              <a:t>Can you offer some additional opportunities for professional development of the leaners? </a:t>
            </a:r>
          </a:p>
        </p:txBody>
      </p:sp>
    </p:spTree>
    <p:extLst>
      <p:ext uri="{BB962C8B-B14F-4D97-AF65-F5344CB8AC3E}">
        <p14:creationId xmlns:p14="http://schemas.microsoft.com/office/powerpoint/2010/main" val="2480078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1881963"/>
            <a:ext cx="7434695" cy="4295000"/>
          </a:xfrm>
        </p:spPr>
        <p:txBody>
          <a:bodyPr>
            <a:normAutofit/>
          </a:bodyPr>
          <a:lstStyle/>
          <a:p>
            <a:pPr marL="0" indent="0" algn="just">
              <a:buNone/>
            </a:pPr>
            <a:endParaRPr lang="de-AT" sz="2500" b="1" dirty="0">
              <a:solidFill>
                <a:srgbClr val="94C11F"/>
              </a:solidFill>
            </a:endParaRPr>
          </a:p>
          <a:p>
            <a:pPr marL="0" indent="0" algn="just">
              <a:buNone/>
            </a:pPr>
            <a:endParaRPr lang="de-AT" sz="2500" b="1" dirty="0">
              <a:solidFill>
                <a:srgbClr val="94C11F"/>
              </a:solidFill>
            </a:endParaRPr>
          </a:p>
          <a:p>
            <a:pPr marL="0" indent="0" algn="just">
              <a:buNone/>
            </a:pPr>
            <a:endParaRPr lang="de-AT" sz="2500" b="1" dirty="0">
              <a:solidFill>
                <a:srgbClr val="94C11F"/>
              </a:solidFill>
            </a:endParaRPr>
          </a:p>
        </p:txBody>
      </p:sp>
      <p:sp>
        <p:nvSpPr>
          <p:cNvPr id="5" name="Titel 1"/>
          <p:cNvSpPr>
            <a:spLocks noGrp="1"/>
          </p:cNvSpPr>
          <p:nvPr>
            <p:ph type="title"/>
          </p:nvPr>
        </p:nvSpPr>
        <p:spPr>
          <a:xfrm>
            <a:off x="933650" y="365126"/>
            <a:ext cx="7581699" cy="1325563"/>
          </a:xfrm>
          <a:ln>
            <a:noFill/>
          </a:ln>
        </p:spPr>
        <p:txBody>
          <a:bodyPr>
            <a:normAutofit/>
          </a:bodyPr>
          <a:lstStyle/>
          <a:p>
            <a:r>
              <a:rPr lang="de-AT" dirty="0">
                <a:solidFill>
                  <a:schemeClr val="bg1"/>
                </a:solidFill>
                <a:effectLst>
                  <a:outerShdw blurRad="50800" dist="38100" dir="2700000" algn="tl" rotWithShape="0">
                    <a:prstClr val="black">
                      <a:alpha val="40000"/>
                    </a:prstClr>
                  </a:outerShdw>
                </a:effectLst>
              </a:rPr>
              <a:t>WBL Accelerator – Sub-unit 2.0</a:t>
            </a:r>
          </a:p>
        </p:txBody>
      </p:sp>
      <p:sp>
        <p:nvSpPr>
          <p:cNvPr id="2" name="Fußzeilenplatzhalter 1">
            <a:extLst>
              <a:ext uri="{FF2B5EF4-FFF2-40B4-BE49-F238E27FC236}">
                <a16:creationId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9</a:t>
            </a:fld>
            <a:endParaRPr lang="en-US" dirty="0"/>
          </a:p>
        </p:txBody>
      </p:sp>
      <p:sp>
        <p:nvSpPr>
          <p:cNvPr id="7" name="Rectangle 6">
            <a:extLst>
              <a:ext uri="{FF2B5EF4-FFF2-40B4-BE49-F238E27FC236}">
                <a16:creationId xmlns:a16="http://schemas.microsoft.com/office/drawing/2014/main" id="{79EB2BBA-2808-4E72-86D0-796774480381}"/>
              </a:ext>
            </a:extLst>
          </p:cNvPr>
          <p:cNvSpPr/>
          <p:nvPr/>
        </p:nvSpPr>
        <p:spPr>
          <a:xfrm>
            <a:off x="481643" y="1881963"/>
            <a:ext cx="7434695" cy="4385816"/>
          </a:xfrm>
          <a:prstGeom prst="rect">
            <a:avLst/>
          </a:prstGeom>
        </p:spPr>
        <p:txBody>
          <a:bodyPr wrap="square">
            <a:spAutoFit/>
          </a:bodyPr>
          <a:lstStyle/>
          <a:p>
            <a:pPr marL="285750" indent="-285750" algn="just">
              <a:buFont typeface="Wingdings" panose="05000000000000000000" pitchFamily="2" charset="2"/>
              <a:buChar char="?"/>
            </a:pPr>
            <a:r>
              <a:rPr lang="en-IE" i="1" dirty="0"/>
              <a:t>Is there any qualified and experienced staff members who could support the learners learning, become their mentors/instructors?</a:t>
            </a:r>
          </a:p>
          <a:p>
            <a:pPr algn="just"/>
            <a:r>
              <a:rPr lang="en-IE" sz="1700" dirty="0"/>
              <a:t>It’s important besides dedicating staff to carry out the role of the mentor/instructor to also ensure, that this person will have enough time to plan, implement and assess the process while still carrying out his/her initial position in the company. </a:t>
            </a:r>
          </a:p>
          <a:p>
            <a:pPr algn="just"/>
            <a:r>
              <a:rPr lang="en-IE" sz="1700" dirty="0"/>
              <a:t>It is also necessary to appoint a person, who is able to independently make decisions and help the learner to solve problems (work on individual learning plans or monitor the learners progress closely) and be supportive to keep up the motivation and ensure the quality of the learning process. </a:t>
            </a:r>
            <a:r>
              <a:rPr lang="en-IE" sz="1700" b="1" dirty="0">
                <a:solidFill>
                  <a:srgbClr val="002F59"/>
                </a:solidFill>
              </a:rPr>
              <a:t>Trust and mutual understanding are inevitable. </a:t>
            </a:r>
          </a:p>
          <a:p>
            <a:pPr marL="285750" indent="-285750" algn="just">
              <a:buFont typeface="Wingdings" panose="05000000000000000000" pitchFamily="2" charset="2"/>
              <a:buChar char="?"/>
            </a:pPr>
            <a:r>
              <a:rPr lang="en-IE" i="1" dirty="0"/>
              <a:t>Are you aware of professional development opportunities available to the staff carrying out this role or interested to become a mentor/instructor? Are you able to support their positions and development in this direction?</a:t>
            </a:r>
          </a:p>
          <a:p>
            <a:pPr marL="285750" indent="-285750" algn="just">
              <a:buFont typeface="Wingdings" panose="05000000000000000000" pitchFamily="2" charset="2"/>
              <a:buChar char="?"/>
            </a:pPr>
            <a:r>
              <a:rPr lang="en-IE" i="1" dirty="0"/>
              <a:t>Can you offer learners the same opportunities and support as you do to your employees?</a:t>
            </a:r>
          </a:p>
        </p:txBody>
      </p:sp>
    </p:spTree>
    <p:extLst>
      <p:ext uri="{BB962C8B-B14F-4D97-AF65-F5344CB8AC3E}">
        <p14:creationId xmlns:p14="http://schemas.microsoft.com/office/powerpoint/2010/main" val="42818321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912</TotalTime>
  <Words>882</Words>
  <Application>Microsoft Office PowerPoint</Application>
  <PresentationFormat>On-screen Show (4:3)</PresentationFormat>
  <Paragraphs>103</Paragraphs>
  <Slides>13</Slides>
  <Notes>0</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Wingdings</vt:lpstr>
      <vt:lpstr>Wingdings 3</vt:lpstr>
      <vt:lpstr>Office Theme</vt:lpstr>
      <vt:lpstr>WBL Accelerator Training Programme</vt:lpstr>
      <vt:lpstr>WBL Training Programme</vt:lpstr>
      <vt:lpstr>WBL Accelerator – Sub-unit 2.0</vt:lpstr>
      <vt:lpstr>WBL Accelerator – Sub-unit 2.0</vt:lpstr>
      <vt:lpstr>WBL Accelerator – Sub-unit 2.0</vt:lpstr>
      <vt:lpstr>WBL Accelerator – Sub-unit 2.0</vt:lpstr>
      <vt:lpstr>WBL Accelerator – Sub-unit 2.0</vt:lpstr>
      <vt:lpstr>WBL Accelerator – Sub-unit 2.0</vt:lpstr>
      <vt:lpstr>WBL Accelerator – Sub-unit 2.0</vt:lpstr>
      <vt:lpstr>WBL Accelerator – Sub-unit 2.0</vt:lpstr>
      <vt:lpstr>WBL Accelerator – Sub-unit 2.0</vt:lpstr>
      <vt:lpstr>WBL Accelerator – Sub-unit 2.0</vt:lpstr>
      <vt:lpstr>WBL Accelerator – Sub-unit 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Carina</dc:creator>
  <cp:lastModifiedBy>Irena Kovacs</cp:lastModifiedBy>
  <cp:revision>56</cp:revision>
  <dcterms:created xsi:type="dcterms:W3CDTF">2019-03-11T09:07:08Z</dcterms:created>
  <dcterms:modified xsi:type="dcterms:W3CDTF">2019-08-13T11:31:23Z</dcterms:modified>
</cp:coreProperties>
</file>