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65" r:id="rId3"/>
    <p:sldId id="266" r:id="rId4"/>
    <p:sldId id="268" r:id="rId5"/>
    <p:sldId id="270" r:id="rId6"/>
    <p:sldId id="269" r:id="rId7"/>
    <p:sldId id="267" r:id="rId8"/>
    <p:sldId id="273" r:id="rId9"/>
    <p:sldId id="272"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11F"/>
    <a:srgbClr val="FFFFFF"/>
    <a:srgbClr val="002F59"/>
    <a:srgbClr val="409D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66" d="100"/>
          <a:sy n="66" d="100"/>
        </p:scale>
        <p:origin x="118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759AF-798C-4F18-8AF7-FFA9F239CD56}" type="datetimeFigureOut">
              <a:rPr lang="de-DE" smtClean="0"/>
              <a:t>04.11.2019</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70A83-745D-4861-8B9F-728FD290EAFC}" type="slidenum">
              <a:rPr lang="de-DE" smtClean="0"/>
              <a:t>‹Nr.›</a:t>
            </a:fld>
            <a:endParaRPr lang="de-DE"/>
          </a:p>
        </p:txBody>
      </p:sp>
    </p:spTree>
    <p:extLst>
      <p:ext uri="{BB962C8B-B14F-4D97-AF65-F5344CB8AC3E}">
        <p14:creationId xmlns:p14="http://schemas.microsoft.com/office/powerpoint/2010/main" val="2467210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l="33654" b="44845"/>
          <a:stretch/>
        </p:blipFill>
        <p:spPr>
          <a:xfrm>
            <a:off x="0" y="1253949"/>
            <a:ext cx="6592067" cy="5638561"/>
          </a:xfrm>
          <a:prstGeom prst="rect">
            <a:avLst/>
          </a:prstGeom>
        </p:spPr>
      </p:pic>
      <p:pic>
        <p:nvPicPr>
          <p:cNvPr id="8" name="Grafik 7"/>
          <p:cNvPicPr>
            <a:picLocks noChangeAspect="1"/>
          </p:cNvPicPr>
          <p:nvPr userDrawn="1"/>
        </p:nvPicPr>
        <p:blipFill rotWithShape="1">
          <a:blip r:embed="rId3">
            <a:extLst>
              <a:ext uri="{28A0092B-C50C-407E-A947-70E740481C1C}">
                <a14:useLocalDpi xmlns:a14="http://schemas.microsoft.com/office/drawing/2010/main" val="0"/>
              </a:ext>
            </a:extLst>
          </a:blip>
          <a:srcRect t="35343" r="36666"/>
          <a:stretch/>
        </p:blipFill>
        <p:spPr>
          <a:xfrm>
            <a:off x="3896781" y="0"/>
            <a:ext cx="5247219" cy="5015834"/>
          </a:xfrm>
          <a:prstGeom prst="rect">
            <a:avLst/>
          </a:prstGeom>
        </p:spPr>
      </p:pic>
      <p:pic>
        <p:nvPicPr>
          <p:cNvPr id="9" name="Grafik 8"/>
          <p:cNvPicPr>
            <a:picLocks noChangeAspect="1"/>
          </p:cNvPicPr>
          <p:nvPr userDrawn="1"/>
        </p:nvPicPr>
        <p:blipFill rotWithShape="1">
          <a:blip r:embed="rId4" cstate="print">
            <a:extLst>
              <a:ext uri="{28A0092B-C50C-407E-A947-70E740481C1C}">
                <a14:useLocalDpi xmlns:a14="http://schemas.microsoft.com/office/drawing/2010/main" val="0"/>
              </a:ext>
            </a:extLst>
          </a:blip>
          <a:srcRect t="12525" b="12327"/>
          <a:stretch/>
        </p:blipFill>
        <p:spPr>
          <a:xfrm>
            <a:off x="7113006" y="5845567"/>
            <a:ext cx="1896967" cy="407194"/>
          </a:xfrm>
          <a:prstGeom prst="rect">
            <a:avLst/>
          </a:prstGeom>
        </p:spPr>
      </p:pic>
      <p:pic>
        <p:nvPicPr>
          <p:cNvPr id="10" name="Grafi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39667" y="438909"/>
            <a:ext cx="2588269" cy="795585"/>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08A3AF7-4BFC-4869-BF8F-D91EBACC1388}"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dirty="0"/>
          </a:p>
        </p:txBody>
      </p:sp>
      <p:sp>
        <p:nvSpPr>
          <p:cNvPr id="11" name="Textfeld 2"/>
          <p:cNvSpPr txBox="1">
            <a:spLocks noChangeArrowheads="1"/>
          </p:cNvSpPr>
          <p:nvPr userDrawn="1"/>
        </p:nvSpPr>
        <p:spPr bwMode="auto">
          <a:xfrm>
            <a:off x="5836144" y="6238917"/>
            <a:ext cx="3216275" cy="670560"/>
          </a:xfrm>
          <a:prstGeom prst="rect">
            <a:avLst/>
          </a:prstGeom>
          <a:noFill/>
          <a:ln w="9525">
            <a:noFill/>
            <a:miter lim="800000"/>
            <a:headEnd/>
            <a:tailEnd/>
          </a:ln>
        </p:spPr>
        <p:txBody>
          <a:bodyPr rot="0" vert="horz" wrap="square" lIns="91440" tIns="45720" rIns="91440" bIns="45720" anchor="t" anchorCtr="0">
            <a:spAutoFit/>
          </a:bodyPr>
          <a:lstStyle/>
          <a:p>
            <a:pPr algn="just">
              <a:lnSpc>
                <a:spcPct val="107000"/>
              </a:lnSpc>
              <a:spcAft>
                <a:spcPts val="80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69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195F24F-4382-47E8-A1EF-E86670AAE73B}"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dirty="0"/>
          </a:p>
        </p:txBody>
      </p:sp>
    </p:spTree>
    <p:extLst>
      <p:ext uri="{BB962C8B-B14F-4D97-AF65-F5344CB8AC3E}">
        <p14:creationId xmlns:p14="http://schemas.microsoft.com/office/powerpoint/2010/main" val="1887351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B152B95-DA0C-417A-9763-EB4BEE0E3A95}"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dirty="0"/>
          </a:p>
        </p:txBody>
      </p:sp>
    </p:spTree>
    <p:extLst>
      <p:ext uri="{BB962C8B-B14F-4D97-AF65-F5344CB8AC3E}">
        <p14:creationId xmlns:p14="http://schemas.microsoft.com/office/powerpoint/2010/main" val="136419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7" name="Grafik 6"/>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8743CEF-E653-4E1D-8A16-DE6217F50E2D}"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dirty="0"/>
          </a:p>
        </p:txBody>
      </p:sp>
      <p:pic>
        <p:nvPicPr>
          <p:cNvPr id="8" name="Grafik 7"/>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9" name="Grafik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36016" y="6282755"/>
            <a:ext cx="1766221" cy="542903"/>
          </a:xfrm>
          <a:prstGeom prst="rect">
            <a:avLst/>
          </a:prstGeom>
        </p:spPr>
      </p:pic>
    </p:spTree>
    <p:extLst>
      <p:ext uri="{BB962C8B-B14F-4D97-AF65-F5344CB8AC3E}">
        <p14:creationId xmlns:p14="http://schemas.microsoft.com/office/powerpoint/2010/main" val="257702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Titelmasterformat durch Klicken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C06A483A-F40F-42FE-B10B-18F266161638}"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‹Nr.›</a:t>
            </a:fld>
            <a:endParaRPr lang="en-US" dirty="0"/>
          </a:p>
        </p:txBody>
      </p:sp>
      <p:grpSp>
        <p:nvGrpSpPr>
          <p:cNvPr id="7" name="Gruppieren 6"/>
          <p:cNvGrpSpPr/>
          <p:nvPr userDrawn="1"/>
        </p:nvGrpSpPr>
        <p:grpSpPr>
          <a:xfrm>
            <a:off x="0" y="-69850"/>
            <a:ext cx="9144001" cy="6927850"/>
            <a:chOff x="-9525" y="7337"/>
            <a:chExt cx="9144001" cy="6927850"/>
          </a:xfrm>
        </p:grpSpPr>
        <p:pic>
          <p:nvPicPr>
            <p:cNvPr id="8" name="Grafik 7"/>
            <p:cNvPicPr>
              <a:picLocks noChangeAspect="1"/>
            </p:cNvPicPr>
            <p:nvPr/>
          </p:nvPicPr>
          <p:blipFill rotWithShape="1">
            <a:blip r:embed="rId2" cstate="print">
              <a:extLst>
                <a:ext uri="{28A0092B-C50C-407E-A947-70E740481C1C}">
                  <a14:useLocalDpi xmlns:a14="http://schemas.microsoft.com/office/drawing/2010/main" val="0"/>
                </a:ext>
              </a:extLst>
            </a:blip>
            <a:srcRect r="9098"/>
            <a:stretch/>
          </p:blipFill>
          <p:spPr>
            <a:xfrm>
              <a:off x="1880462" y="94049"/>
              <a:ext cx="7254014" cy="6841138"/>
            </a:xfrm>
            <a:prstGeom prst="rect">
              <a:avLst/>
            </a:prstGeom>
          </p:spPr>
        </p:pic>
        <p:sp>
          <p:nvSpPr>
            <p:cNvPr id="9" name="Rechteck 8"/>
            <p:cNvSpPr/>
            <p:nvPr/>
          </p:nvSpPr>
          <p:spPr>
            <a:xfrm>
              <a:off x="-9525" y="7337"/>
              <a:ext cx="9144000" cy="6927850"/>
            </a:xfrm>
            <a:prstGeom prst="rect">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grpSp>
      <p:pic>
        <p:nvPicPr>
          <p:cNvPr id="10" name="Grafik 9"/>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62831" y="6355643"/>
            <a:ext cx="1896967" cy="407194"/>
          </a:xfrm>
          <a:prstGeom prst="rect">
            <a:avLst/>
          </a:prstGeom>
        </p:spPr>
      </p:pic>
      <p:pic>
        <p:nvPicPr>
          <p:cNvPr id="11" name="Grafik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0931" y="204964"/>
            <a:ext cx="1766221" cy="542903"/>
          </a:xfrm>
          <a:prstGeom prst="rect">
            <a:avLst/>
          </a:prstGeom>
        </p:spPr>
      </p:pic>
    </p:spTree>
    <p:extLst>
      <p:ext uri="{BB962C8B-B14F-4D97-AF65-F5344CB8AC3E}">
        <p14:creationId xmlns:p14="http://schemas.microsoft.com/office/powerpoint/2010/main" val="139170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Grafik 7"/>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9" name="Grafik 8"/>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0" name="Grafik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44813"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1A763AF-83BC-4775-A429-F2166886DEF3}"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67134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Grafik 9"/>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11" name="Grafik 10"/>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910925" y="6267461"/>
            <a:ext cx="1766221" cy="542903"/>
          </a:xfrm>
          <a:prstGeom prst="rect">
            <a:avLst/>
          </a:prstGeom>
        </p:spPr>
      </p:pic>
      <p:sp>
        <p:nvSpPr>
          <p:cNvPr id="2" name="Title 1"/>
          <p:cNvSpPr>
            <a:spLocks noGrp="1"/>
          </p:cNvSpPr>
          <p:nvPr>
            <p:ph type="title"/>
          </p:nvPr>
        </p:nvSpPr>
        <p:spPr>
          <a:xfrm>
            <a:off x="629841" y="365126"/>
            <a:ext cx="7886700" cy="1325563"/>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4E9C2C7-FF2A-4C00-8C22-B1D12064F5B9}" type="datetime1">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4247083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Grafik 5"/>
          <p:cNvPicPr>
            <a:picLocks noChangeAspect="1"/>
          </p:cNvPicPr>
          <p:nvPr userDrawn="1"/>
        </p:nvPicPr>
        <p:blipFill rotWithShape="1">
          <a:blip r:embed="rId2">
            <a:extLst>
              <a:ext uri="{28A0092B-C50C-407E-A947-70E740481C1C}">
                <a14:useLocalDpi xmlns:a14="http://schemas.microsoft.com/office/drawing/2010/main" val="0"/>
              </a:ext>
            </a:extLst>
          </a:blip>
          <a:srcRect r="21198"/>
          <a:stretch/>
        </p:blipFill>
        <p:spPr>
          <a:xfrm>
            <a:off x="5475" y="0"/>
            <a:ext cx="9135533" cy="5616196"/>
          </a:xfrm>
          <a:prstGeom prst="rect">
            <a:avLst/>
          </a:prstGeom>
        </p:spPr>
      </p:pic>
      <p:pic>
        <p:nvPicPr>
          <p:cNvPr id="7" name="Grafik 6"/>
          <p:cNvPicPr>
            <a:picLocks noChangeAspect="1"/>
          </p:cNvPicPr>
          <p:nvPr userDrawn="1"/>
        </p:nvPicPr>
        <p:blipFill rotWithShape="1">
          <a:blip r:embed="rId3" cstate="print">
            <a:extLst>
              <a:ext uri="{28A0092B-C50C-407E-A947-70E740481C1C}">
                <a14:useLocalDpi xmlns:a14="http://schemas.microsoft.com/office/drawing/2010/main" val="0"/>
              </a:ext>
            </a:extLst>
          </a:blip>
          <a:srcRect t="12525" b="12327"/>
          <a:stretch/>
        </p:blipFill>
        <p:spPr>
          <a:xfrm>
            <a:off x="100931" y="6355643"/>
            <a:ext cx="1896967" cy="407194"/>
          </a:xfrm>
          <a:prstGeom prst="rect">
            <a:avLst/>
          </a:prstGeom>
        </p:spPr>
      </p:pic>
      <p:pic>
        <p:nvPicPr>
          <p:cNvPr id="8" name="Grafik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88889" y="6219934"/>
            <a:ext cx="1766221" cy="542903"/>
          </a:xfrm>
          <a:prstGeom prst="rect">
            <a:avLst/>
          </a:prstGeom>
        </p:spPr>
      </p:pic>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B70BA44-591A-4751-9BD7-A92312182F57}" type="datetime1">
              <a:rPr lang="en-US" smtClean="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6457950" y="6356351"/>
            <a:ext cx="2057400" cy="365125"/>
          </a:xfrm>
        </p:spPr>
        <p:txBody>
          <a:bodyPr/>
          <a:lstStyle>
            <a:lvl1pPr>
              <a:defRPr sz="1400" baseline="0">
                <a:solidFill>
                  <a:schemeClr val="tx1"/>
                </a:solidFill>
              </a:defRPr>
            </a:lvl1pPr>
          </a:lstStyle>
          <a:p>
            <a:fld id="{9B618960-8005-486C-9A75-10CB2AAC16F9}" type="slidenum">
              <a:rPr lang="en-US" smtClean="0"/>
              <a:pPr/>
              <a:t>‹Nr.›</a:t>
            </a:fld>
            <a:endParaRPr lang="en-US" dirty="0"/>
          </a:p>
        </p:txBody>
      </p:sp>
    </p:spTree>
    <p:extLst>
      <p:ext uri="{BB962C8B-B14F-4D97-AF65-F5344CB8AC3E}">
        <p14:creationId xmlns:p14="http://schemas.microsoft.com/office/powerpoint/2010/main" val="84679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C98BDB-36B0-4D69-BAA8-82AA721221F4}" type="datetime1">
              <a:rPr lang="en-US" smtClean="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‹Nr.›</a:t>
            </a:fld>
            <a:endParaRPr lang="en-US" dirty="0"/>
          </a:p>
        </p:txBody>
      </p:sp>
    </p:spTree>
    <p:extLst>
      <p:ext uri="{BB962C8B-B14F-4D97-AF65-F5344CB8AC3E}">
        <p14:creationId xmlns:p14="http://schemas.microsoft.com/office/powerpoint/2010/main" val="84734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275806D0-F014-41EC-BC6D-BE2010005E23}"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‹Nr.›</a:t>
            </a:fld>
            <a:endParaRPr lang="en-US" dirty="0"/>
          </a:p>
        </p:txBody>
      </p:sp>
    </p:spTree>
    <p:extLst>
      <p:ext uri="{BB962C8B-B14F-4D97-AF65-F5344CB8AC3E}">
        <p14:creationId xmlns:p14="http://schemas.microsoft.com/office/powerpoint/2010/main" val="412806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8B56ED79-53E4-424B-A538-ACBC3535F87B}"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‹Nr.›</a:t>
            </a:fld>
            <a:endParaRPr lang="en-US" dirty="0"/>
          </a:p>
        </p:txBody>
      </p:sp>
    </p:spTree>
    <p:extLst>
      <p:ext uri="{BB962C8B-B14F-4D97-AF65-F5344CB8AC3E}">
        <p14:creationId xmlns:p14="http://schemas.microsoft.com/office/powerpoint/2010/main" val="278123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F50A5-A980-4F4E-AE9D-5F9EB844B9DC}" type="datetime1">
              <a:rPr lang="en-US" smtClean="0"/>
              <a:t>11/4/2019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‹Nr.›</a:t>
            </a:fld>
            <a:endParaRPr lang="en-US" dirty="0"/>
          </a:p>
        </p:txBody>
      </p:sp>
    </p:spTree>
    <p:extLst>
      <p:ext uri="{BB962C8B-B14F-4D97-AF65-F5344CB8AC3E}">
        <p14:creationId xmlns:p14="http://schemas.microsoft.com/office/powerpoint/2010/main" val="538954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www.etf.europa.eu/sites/default/files/m/333F8DD829CBDBDFC12581FE00299A16_Work-based%20learning_candidate%20countries.pdf"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3887" y="1709740"/>
            <a:ext cx="8049057" cy="1785936"/>
          </a:xfrm>
        </p:spPr>
        <p:txBody>
          <a:bodyPr/>
          <a:lstStyle/>
          <a:p>
            <a:r>
              <a:rPr lang="de-AT" b="1" dirty="0" err="1" smtClean="0">
                <a:effectLst>
                  <a:outerShdw blurRad="50800" dist="38100" dir="2700000" algn="tl" rotWithShape="0">
                    <a:prstClr val="black">
                      <a:alpha val="40000"/>
                    </a:prstClr>
                  </a:outerShdw>
                </a:effectLst>
              </a:rPr>
              <a:t>Introduction</a:t>
            </a:r>
            <a:r>
              <a:rPr lang="de-AT" b="1" dirty="0" smtClean="0">
                <a:effectLst>
                  <a:outerShdw blurRad="50800" dist="38100" dir="2700000" algn="tl" rotWithShape="0">
                    <a:prstClr val="black">
                      <a:alpha val="40000"/>
                    </a:prstClr>
                  </a:outerShdw>
                </a:effectLst>
              </a:rPr>
              <a:t> </a:t>
            </a:r>
            <a:r>
              <a:rPr lang="de-AT" b="1" dirty="0" err="1" smtClean="0">
                <a:effectLst>
                  <a:outerShdw blurRad="50800" dist="38100" dir="2700000" algn="tl" rotWithShape="0">
                    <a:prstClr val="black">
                      <a:alpha val="40000"/>
                    </a:prstClr>
                  </a:outerShdw>
                </a:effectLst>
              </a:rPr>
              <a:t>to</a:t>
            </a:r>
            <a:r>
              <a:rPr lang="de-AT" b="1" dirty="0" smtClean="0">
                <a:effectLst>
                  <a:outerShdw blurRad="50800" dist="38100" dir="2700000" algn="tl" rotWithShape="0">
                    <a:prstClr val="black">
                      <a:alpha val="40000"/>
                    </a:prstClr>
                  </a:outerShdw>
                </a:effectLst>
              </a:rPr>
              <a:t> WBL</a:t>
            </a:r>
            <a:endParaRPr lang="de-AT" b="1" dirty="0">
              <a:effectLst>
                <a:outerShdw blurRad="50800" dist="38100" dir="2700000" algn="tl" rotWithShape="0">
                  <a:prstClr val="black">
                    <a:alpha val="40000"/>
                  </a:prstClr>
                </a:outerShdw>
              </a:effectLst>
            </a:endParaRPr>
          </a:p>
        </p:txBody>
      </p:sp>
      <p:sp>
        <p:nvSpPr>
          <p:cNvPr id="3" name="Textplatzhalter 2"/>
          <p:cNvSpPr>
            <a:spLocks noGrp="1"/>
          </p:cNvSpPr>
          <p:nvPr>
            <p:ph type="body" idx="1"/>
          </p:nvPr>
        </p:nvSpPr>
        <p:spPr>
          <a:xfrm>
            <a:off x="623886" y="3558429"/>
            <a:ext cx="8049057" cy="1500187"/>
          </a:xfrm>
        </p:spPr>
        <p:txBody>
          <a:bodyPr/>
          <a:lstStyle/>
          <a:p>
            <a:r>
              <a:rPr lang="en-GB" dirty="0" smtClean="0"/>
              <a:t>What is Work-</a:t>
            </a:r>
            <a:r>
              <a:rPr lang="en-GB" dirty="0"/>
              <a:t>B</a:t>
            </a:r>
            <a:r>
              <a:rPr lang="en-GB" dirty="0" smtClean="0"/>
              <a:t>ased Learning?</a:t>
            </a:r>
            <a:endParaRPr lang="en-GB" dirty="0"/>
          </a:p>
          <a:p>
            <a:endParaRPr lang="de-AT" dirty="0">
              <a:effectLst>
                <a:outerShdw blurRad="50800" dist="38100" dir="2700000" algn="tl" rotWithShape="0">
                  <a:prstClr val="black">
                    <a:alpha val="40000"/>
                  </a:prstClr>
                </a:outerShdw>
              </a:effectLst>
            </a:endParaRPr>
          </a:p>
        </p:txBody>
      </p:sp>
      <p:sp>
        <p:nvSpPr>
          <p:cNvPr id="4" name="Fußzeilenplatzhalter 3">
            <a:extLst>
              <a:ext uri="{FF2B5EF4-FFF2-40B4-BE49-F238E27FC236}">
                <a16:creationId xmlns="" xmlns:a16="http://schemas.microsoft.com/office/drawing/2014/main" id="{B05B346E-97B8-4886-A7A1-F0EC0B51B853}"/>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 xmlns:a16="http://schemas.microsoft.com/office/drawing/2014/main" id="{9F26A40F-0177-4484-B4C6-4BC743FAA441}"/>
              </a:ext>
            </a:extLst>
          </p:cNvPr>
          <p:cNvSpPr>
            <a:spLocks noGrp="1"/>
          </p:cNvSpPr>
          <p:nvPr>
            <p:ph type="sldNum" sz="quarter" idx="12"/>
          </p:nvPr>
        </p:nvSpPr>
        <p:spPr/>
        <p:txBody>
          <a:bodyPr/>
          <a:lstStyle/>
          <a:p>
            <a:fld id="{9B618960-8005-486C-9A75-10CB2AAC16F9}" type="slidenum">
              <a:rPr lang="en-US" smtClean="0"/>
              <a:t>1</a:t>
            </a:fld>
            <a:endParaRPr lang="en-US" dirty="0"/>
          </a:p>
        </p:txBody>
      </p:sp>
    </p:spTree>
    <p:extLst>
      <p:ext uri="{BB962C8B-B14F-4D97-AF65-F5344CB8AC3E}">
        <p14:creationId xmlns:p14="http://schemas.microsoft.com/office/powerpoint/2010/main" val="959778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en-GB" dirty="0">
                <a:solidFill>
                  <a:schemeClr val="bg1"/>
                </a:solidFill>
                <a:effectLst>
                  <a:outerShdw blurRad="50800" dist="38100" dir="2700000" algn="tl" rotWithShape="0">
                    <a:prstClr val="black">
                      <a:alpha val="40000"/>
                    </a:prstClr>
                  </a:outerShdw>
                </a:effectLst>
              </a:rPr>
              <a:t>DIFFERENT TYPES OF WORK-BASED LEARNING</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10</a:t>
            </a:fld>
            <a:endParaRPr lang="en-US" dirty="0"/>
          </a:p>
        </p:txBody>
      </p:sp>
      <p:sp>
        <p:nvSpPr>
          <p:cNvPr id="6" name="TextBox 5">
            <a:extLst>
              <a:ext uri="{FF2B5EF4-FFF2-40B4-BE49-F238E27FC236}">
                <a16:creationId xmlns="" xmlns:a16="http://schemas.microsoft.com/office/drawing/2014/main" id="{9D8C1C28-F5DC-4BC2-88A6-D760390A0E63}"/>
              </a:ext>
            </a:extLst>
          </p:cNvPr>
          <p:cNvSpPr txBox="1"/>
          <p:nvPr/>
        </p:nvSpPr>
        <p:spPr>
          <a:xfrm>
            <a:off x="478465" y="1988288"/>
            <a:ext cx="7434695" cy="4678204"/>
          </a:xfrm>
          <a:prstGeom prst="rect">
            <a:avLst/>
          </a:prstGeom>
          <a:noFill/>
        </p:spPr>
        <p:txBody>
          <a:bodyPr wrap="square" rtlCol="0">
            <a:spAutoFit/>
          </a:bodyPr>
          <a:lstStyle/>
          <a:p>
            <a:pPr marL="342900" indent="-342900" algn="just">
              <a:buFont typeface="Arial" panose="020B0604020202020204" pitchFamily="34" charset="0"/>
              <a:buChar char="•"/>
            </a:pPr>
            <a:r>
              <a:rPr lang="en-GB" sz="2200" b="1" i="1" dirty="0"/>
              <a:t>Traineeships and internships </a:t>
            </a:r>
            <a:r>
              <a:rPr lang="en-GB" sz="2200" dirty="0"/>
              <a:t>are workplace training periods that complement formal or nonformal education and training programmes. They may last from a few days or weeks to months. They may or may not include a work contract and payment. (The EU has established a Quality Framework for Traineeships that recommends written agreements.)</a:t>
            </a:r>
          </a:p>
          <a:p>
            <a:pPr marL="342900" indent="-342900" algn="just">
              <a:buFont typeface="Arial" panose="020B0604020202020204" pitchFamily="34" charset="0"/>
              <a:buChar char="•"/>
            </a:pPr>
            <a:r>
              <a:rPr lang="en-GB" sz="2200" b="1" i="1" dirty="0"/>
              <a:t>On-the-job training </a:t>
            </a:r>
            <a:r>
              <a:rPr lang="en-GB" sz="2200" dirty="0"/>
              <a:t>is training which takes place in the normal work environment. It is the most common type of WBL throughout an individual’s working life</a:t>
            </a:r>
            <a:r>
              <a:rPr lang="en-GB" sz="2400" dirty="0"/>
              <a:t>. </a:t>
            </a:r>
          </a:p>
          <a:p>
            <a:pPr algn="just"/>
            <a:endParaRPr lang="en-IE" sz="2400" dirty="0"/>
          </a:p>
          <a:p>
            <a:pPr algn="just"/>
            <a:r>
              <a:rPr lang="en-IE" sz="1000" dirty="0"/>
              <a:t>Source: Thomas, S. (2017), WORK-BASED LEARNING IN EU CANDIDATE COUNTRIES, Available at: </a:t>
            </a:r>
            <a:r>
              <a:rPr lang="en-IE" sz="1000" dirty="0">
                <a:hlinkClick r:id="rId2"/>
              </a:rPr>
              <a:t>https://www.etf.europa.eu/sites/default/files/m/333F8DD829CBDBDFC12581FE00299A16_Work-based%20learning_candidate%20countries.pdf</a:t>
            </a:r>
            <a:r>
              <a:rPr lang="en-IE" sz="1000" dirty="0"/>
              <a:t> (Accessed 1</a:t>
            </a:r>
            <a:r>
              <a:rPr lang="en-IE" sz="1000" baseline="30000" dirty="0"/>
              <a:t>st</a:t>
            </a:r>
            <a:r>
              <a:rPr lang="en-IE" sz="1000" dirty="0"/>
              <a:t> August 2019)</a:t>
            </a:r>
          </a:p>
          <a:p>
            <a:pPr marL="342900" indent="-342900" algn="just">
              <a:buFont typeface="Arial" panose="020B0604020202020204" pitchFamily="34" charset="0"/>
              <a:buChar char="•"/>
            </a:pPr>
            <a:endParaRPr lang="en-IE" sz="2200" dirty="0"/>
          </a:p>
        </p:txBody>
      </p:sp>
    </p:spTree>
    <p:extLst>
      <p:ext uri="{BB962C8B-B14F-4D97-AF65-F5344CB8AC3E}">
        <p14:creationId xmlns:p14="http://schemas.microsoft.com/office/powerpoint/2010/main" val="121034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What</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is</a:t>
            </a:r>
            <a:r>
              <a:rPr lang="de-AT" dirty="0">
                <a:solidFill>
                  <a:schemeClr val="bg1"/>
                </a:solidFill>
                <a:effectLst>
                  <a:outerShdw blurRad="50800" dist="38100" dir="2700000" algn="tl" rotWithShape="0">
                    <a:prstClr val="black">
                      <a:alpha val="40000"/>
                    </a:prstClr>
                  </a:outerShdw>
                </a:effectLst>
              </a:rPr>
              <a:t> Work-</a:t>
            </a:r>
            <a:r>
              <a:rPr lang="de-AT" dirty="0" err="1">
                <a:solidFill>
                  <a:schemeClr val="bg1"/>
                </a:solidFill>
                <a:effectLst>
                  <a:outerShdw blurRad="50800" dist="38100" dir="2700000" algn="tl" rotWithShape="0">
                    <a:prstClr val="black">
                      <a:alpha val="40000"/>
                    </a:prstClr>
                  </a:outerShdw>
                </a:effectLst>
              </a:rPr>
              <a:t>based</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learning</a:t>
            </a:r>
            <a:r>
              <a:rPr lang="de-AT" dirty="0">
                <a:solidFill>
                  <a:schemeClr val="bg1"/>
                </a:solidFill>
                <a:effectLst>
                  <a:outerShdw blurRad="50800" dist="38100" dir="2700000" algn="tl" rotWithShape="0">
                    <a:prstClr val="black">
                      <a:alpha val="40000"/>
                    </a:prstClr>
                  </a:outerShdw>
                </a:effectLst>
              </a:rPr>
              <a:t>?</a:t>
            </a: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2</a:t>
            </a:fld>
            <a:endParaRPr lang="en-US" dirty="0"/>
          </a:p>
        </p:txBody>
      </p:sp>
      <p:sp>
        <p:nvSpPr>
          <p:cNvPr id="6" name="TextBox 5">
            <a:extLst>
              <a:ext uri="{FF2B5EF4-FFF2-40B4-BE49-F238E27FC236}">
                <a16:creationId xmlns="" xmlns:a16="http://schemas.microsoft.com/office/drawing/2014/main" id="{BBFE574F-A119-4571-AAB6-A810B6B1411C}"/>
              </a:ext>
            </a:extLst>
          </p:cNvPr>
          <p:cNvSpPr txBox="1"/>
          <p:nvPr/>
        </p:nvSpPr>
        <p:spPr>
          <a:xfrm>
            <a:off x="552893" y="1977656"/>
            <a:ext cx="7708605" cy="3647152"/>
          </a:xfrm>
          <a:prstGeom prst="rect">
            <a:avLst/>
          </a:prstGeom>
          <a:noFill/>
        </p:spPr>
        <p:txBody>
          <a:bodyPr wrap="square" rtlCol="0">
            <a:spAutoFit/>
          </a:bodyPr>
          <a:lstStyle/>
          <a:p>
            <a:pPr algn="ctr"/>
            <a:endParaRPr lang="en-IE" sz="1500" b="1" dirty="0">
              <a:solidFill>
                <a:srgbClr val="94C11F"/>
              </a:solidFill>
            </a:endParaRPr>
          </a:p>
          <a:p>
            <a:pPr algn="just"/>
            <a:r>
              <a:rPr lang="en-GB" b="1" dirty="0"/>
              <a:t>According to the European Training Foundation:</a:t>
            </a:r>
          </a:p>
          <a:p>
            <a:pPr algn="just"/>
            <a:r>
              <a:rPr lang="en-GB" dirty="0"/>
              <a:t>Work-based learning refers to learning that occurs when people do real work. This work can be paid or unpaid, but it must be real work that leads to the production of real goods and services (ETF, 2018, p. 5). </a:t>
            </a:r>
          </a:p>
          <a:p>
            <a:pPr algn="just"/>
            <a:endParaRPr lang="en-GB" dirty="0"/>
          </a:p>
          <a:p>
            <a:pPr algn="just"/>
            <a:r>
              <a:rPr lang="en-GB" dirty="0"/>
              <a:t>Practical learning that takes place in an educational institution – for instance in a vocational college’s workshop – and classroom-based learning that happens to take place in an enterprise are not WBL. Virtual firms, practice firms and simulation tools are used by some educational institutions. These are not a substitute for the participation of learners in work practice and process, as they cannot create all of the features of a real workplace, but they can be useful when the alternative is difficult to access (ETF, 2014, pp. 3–4).</a:t>
            </a:r>
          </a:p>
        </p:txBody>
      </p:sp>
    </p:spTree>
    <p:extLst>
      <p:ext uri="{BB962C8B-B14F-4D97-AF65-F5344CB8AC3E}">
        <p14:creationId xmlns:p14="http://schemas.microsoft.com/office/powerpoint/2010/main" val="578737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Benefits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for</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stakeholders</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3</a:t>
            </a:fld>
            <a:endParaRPr lang="en-US" dirty="0"/>
          </a:p>
        </p:txBody>
      </p:sp>
      <p:sp>
        <p:nvSpPr>
          <p:cNvPr id="6" name="TextBox 5">
            <a:extLst>
              <a:ext uri="{FF2B5EF4-FFF2-40B4-BE49-F238E27FC236}">
                <a16:creationId xmlns="" xmlns:a16="http://schemas.microsoft.com/office/drawing/2014/main" id="{17CE09BC-C241-4085-A846-3AC3B5C7CECF}"/>
              </a:ext>
            </a:extLst>
          </p:cNvPr>
          <p:cNvSpPr txBox="1"/>
          <p:nvPr/>
        </p:nvSpPr>
        <p:spPr>
          <a:xfrm>
            <a:off x="247084" y="1929251"/>
            <a:ext cx="7878726" cy="3908762"/>
          </a:xfrm>
          <a:prstGeom prst="rect">
            <a:avLst/>
          </a:prstGeom>
          <a:noFill/>
        </p:spPr>
        <p:txBody>
          <a:bodyPr wrap="square" rtlCol="0">
            <a:spAutoFit/>
          </a:bodyPr>
          <a:lstStyle/>
          <a:p>
            <a:pPr algn="just"/>
            <a:endParaRPr lang="en-GB" b="1" dirty="0"/>
          </a:p>
          <a:p>
            <a:pPr marL="457200" indent="-457200" algn="just">
              <a:buAutoNum type="arabicPeriod"/>
            </a:pPr>
            <a:r>
              <a:rPr lang="en-GB" sz="2000" b="1" dirty="0"/>
              <a:t>Companies tend to be:</a:t>
            </a:r>
          </a:p>
          <a:p>
            <a:pPr marL="457200" indent="-457200" algn="just">
              <a:lnSpc>
                <a:spcPct val="150000"/>
              </a:lnSpc>
              <a:buFont typeface="Arial" panose="020B0604020202020204" pitchFamily="34" charset="0"/>
              <a:buChar char="•"/>
            </a:pPr>
            <a:r>
              <a:rPr lang="en-GB" sz="2000" dirty="0"/>
              <a:t>More productive</a:t>
            </a:r>
          </a:p>
          <a:p>
            <a:pPr marL="457200" indent="-457200" algn="just">
              <a:lnSpc>
                <a:spcPct val="150000"/>
              </a:lnSpc>
              <a:buFont typeface="Arial" panose="020B0604020202020204" pitchFamily="34" charset="0"/>
              <a:buChar char="•"/>
            </a:pPr>
            <a:r>
              <a:rPr lang="en-GB" sz="2000" dirty="0"/>
              <a:t>More profitable</a:t>
            </a:r>
          </a:p>
          <a:p>
            <a:pPr marL="457200" indent="-457200" algn="just">
              <a:lnSpc>
                <a:spcPct val="150000"/>
              </a:lnSpc>
              <a:buFont typeface="Arial" panose="020B0604020202020204" pitchFamily="34" charset="0"/>
              <a:buChar char="•"/>
            </a:pPr>
            <a:r>
              <a:rPr lang="en-GB" sz="2000" dirty="0"/>
              <a:t>More innovative</a:t>
            </a:r>
          </a:p>
          <a:p>
            <a:pPr marL="457200" indent="-457200" algn="just">
              <a:lnSpc>
                <a:spcPct val="150000"/>
              </a:lnSpc>
              <a:buFont typeface="Arial" panose="020B0604020202020204" pitchFamily="34" charset="0"/>
              <a:buChar char="•"/>
            </a:pPr>
            <a:r>
              <a:rPr lang="en-GB" sz="2000" dirty="0"/>
              <a:t>More effective using employees’ knowledge to improve the quality of the products and customers service</a:t>
            </a:r>
          </a:p>
          <a:p>
            <a:pPr algn="just">
              <a:lnSpc>
                <a:spcPct val="150000"/>
              </a:lnSpc>
            </a:pPr>
            <a:r>
              <a:rPr lang="en-GB" sz="2000" dirty="0"/>
              <a:t>Companies involved in WBL also have a lower staff turnover. </a:t>
            </a:r>
          </a:p>
          <a:p>
            <a:pPr algn="just">
              <a:lnSpc>
                <a:spcPct val="150000"/>
              </a:lnSpc>
            </a:pPr>
            <a:endParaRPr lang="en-GB" sz="1000" dirty="0"/>
          </a:p>
          <a:p>
            <a:pPr algn="just">
              <a:lnSpc>
                <a:spcPct val="150000"/>
              </a:lnSpc>
            </a:pPr>
            <a:r>
              <a:rPr lang="en-GB" sz="1000" dirty="0"/>
              <a:t>(European Training Foundation, 2018. A handbook for policy makers and social partners in ETF partner countries, p. 6)</a:t>
            </a:r>
          </a:p>
        </p:txBody>
      </p:sp>
    </p:spTree>
    <p:extLst>
      <p:ext uri="{BB962C8B-B14F-4D97-AF65-F5344CB8AC3E}">
        <p14:creationId xmlns:p14="http://schemas.microsoft.com/office/powerpoint/2010/main" val="349222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Benefits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for</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stakeholders</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4</a:t>
            </a:fld>
            <a:endParaRPr lang="en-US" dirty="0"/>
          </a:p>
        </p:txBody>
      </p:sp>
      <p:sp>
        <p:nvSpPr>
          <p:cNvPr id="6" name="TextBox 5">
            <a:extLst>
              <a:ext uri="{FF2B5EF4-FFF2-40B4-BE49-F238E27FC236}">
                <a16:creationId xmlns="" xmlns:a16="http://schemas.microsoft.com/office/drawing/2014/main" id="{EFE9E068-13F9-4F81-9E66-35430B4C8FB6}"/>
              </a:ext>
            </a:extLst>
          </p:cNvPr>
          <p:cNvSpPr txBox="1"/>
          <p:nvPr/>
        </p:nvSpPr>
        <p:spPr>
          <a:xfrm>
            <a:off x="467833" y="1924493"/>
            <a:ext cx="7772400" cy="4047262"/>
          </a:xfrm>
          <a:prstGeom prst="rect">
            <a:avLst/>
          </a:prstGeom>
          <a:noFill/>
        </p:spPr>
        <p:txBody>
          <a:bodyPr wrap="square" rtlCol="0">
            <a:spAutoFit/>
          </a:bodyPr>
          <a:lstStyle/>
          <a:p>
            <a:pPr algn="just"/>
            <a:endParaRPr lang="en-GB" sz="2000" b="1" dirty="0"/>
          </a:p>
          <a:p>
            <a:pPr algn="just"/>
            <a:r>
              <a:rPr lang="en-GB" sz="2000" b="1" dirty="0"/>
              <a:t>2. Learners </a:t>
            </a:r>
          </a:p>
          <a:p>
            <a:endParaRPr lang="en-GB" dirty="0"/>
          </a:p>
          <a:p>
            <a:pPr marL="285750" indent="-285750">
              <a:lnSpc>
                <a:spcPct val="150000"/>
              </a:lnSpc>
              <a:buFont typeface="Arial" panose="020B0604020202020204" pitchFamily="34" charset="0"/>
              <a:buChar char="•"/>
            </a:pPr>
            <a:r>
              <a:rPr lang="en-GB" dirty="0"/>
              <a:t>WBL makes their studies more interesting and connects them to the real world of work</a:t>
            </a:r>
          </a:p>
          <a:p>
            <a:pPr marL="285750" indent="-285750">
              <a:lnSpc>
                <a:spcPct val="150000"/>
              </a:lnSpc>
              <a:buFont typeface="Arial" panose="020B0604020202020204" pitchFamily="34" charset="0"/>
              <a:buChar char="•"/>
            </a:pPr>
            <a:r>
              <a:rPr lang="en-GB" dirty="0"/>
              <a:t>WBL improve their employability (WBL offers and opportunity to acquire “real world” skills and create contacts with potential employers)</a:t>
            </a:r>
          </a:p>
          <a:p>
            <a:pPr marL="285750" indent="-285750">
              <a:lnSpc>
                <a:spcPct val="150000"/>
              </a:lnSpc>
              <a:buFont typeface="Arial" panose="020B0604020202020204" pitchFamily="34" charset="0"/>
              <a:buChar char="•"/>
            </a:pPr>
            <a:r>
              <a:rPr lang="en-GB" dirty="0"/>
              <a:t>Supports their social inclusion </a:t>
            </a:r>
          </a:p>
          <a:p>
            <a:endParaRPr lang="en-GB" dirty="0"/>
          </a:p>
          <a:p>
            <a:endParaRPr lang="en-GB" dirty="0"/>
          </a:p>
          <a:p>
            <a:r>
              <a:rPr lang="en-GB" sz="1000" dirty="0"/>
              <a:t>(European Training Foundation, 2018. A handbook for policy makers and social partners in ETF partner countries, p. 6)</a:t>
            </a:r>
          </a:p>
          <a:p>
            <a:endParaRPr lang="en-IE" dirty="0"/>
          </a:p>
        </p:txBody>
      </p:sp>
    </p:spTree>
    <p:extLst>
      <p:ext uri="{BB962C8B-B14F-4D97-AF65-F5344CB8AC3E}">
        <p14:creationId xmlns:p14="http://schemas.microsoft.com/office/powerpoint/2010/main" val="268608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Benefits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for</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stakeholders</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5</a:t>
            </a:fld>
            <a:endParaRPr lang="en-US" dirty="0"/>
          </a:p>
        </p:txBody>
      </p:sp>
      <p:sp>
        <p:nvSpPr>
          <p:cNvPr id="6" name="TextBox 5">
            <a:extLst>
              <a:ext uri="{FF2B5EF4-FFF2-40B4-BE49-F238E27FC236}">
                <a16:creationId xmlns="" xmlns:a16="http://schemas.microsoft.com/office/drawing/2014/main" id="{F2785F3C-619B-4BEF-BCCE-00A5F417B991}"/>
              </a:ext>
            </a:extLst>
          </p:cNvPr>
          <p:cNvSpPr txBox="1"/>
          <p:nvPr/>
        </p:nvSpPr>
        <p:spPr>
          <a:xfrm>
            <a:off x="531628" y="1977656"/>
            <a:ext cx="7751135" cy="3708708"/>
          </a:xfrm>
          <a:prstGeom prst="rect">
            <a:avLst/>
          </a:prstGeom>
          <a:noFill/>
        </p:spPr>
        <p:txBody>
          <a:bodyPr wrap="square" rtlCol="0">
            <a:spAutoFit/>
          </a:bodyPr>
          <a:lstStyle/>
          <a:p>
            <a:pPr algn="just"/>
            <a:endParaRPr lang="en-GB" sz="2000" b="1" dirty="0"/>
          </a:p>
          <a:p>
            <a:pPr algn="just"/>
            <a:r>
              <a:rPr lang="en-GB" sz="2000" b="1" dirty="0"/>
              <a:t>3. Employees</a:t>
            </a:r>
            <a:r>
              <a:rPr lang="en-GB" b="1" dirty="0">
                <a:solidFill>
                  <a:srgbClr val="94C11F"/>
                </a:solidFill>
              </a:rPr>
              <a:t> </a:t>
            </a:r>
          </a:p>
          <a:p>
            <a:pPr algn="just"/>
            <a:endParaRPr lang="en-GB" b="1" dirty="0">
              <a:solidFill>
                <a:srgbClr val="94C11F"/>
              </a:solidFill>
            </a:endParaRPr>
          </a:p>
          <a:p>
            <a:pPr marL="285750" indent="-285750" algn="just">
              <a:lnSpc>
                <a:spcPct val="150000"/>
              </a:lnSpc>
              <a:buFont typeface="Arial" panose="020B0604020202020204" pitchFamily="34" charset="0"/>
              <a:buChar char="•"/>
            </a:pPr>
            <a:r>
              <a:rPr lang="en-GB" dirty="0"/>
              <a:t>WBL encourages employees to improve their career prospects and increases chances that they will be interested in taking part on further formal VET training</a:t>
            </a:r>
          </a:p>
          <a:p>
            <a:pPr marL="285750" indent="-285750" algn="just">
              <a:lnSpc>
                <a:spcPct val="150000"/>
              </a:lnSpc>
              <a:buFont typeface="Arial" panose="020B0604020202020204" pitchFamily="34" charset="0"/>
              <a:buChar char="•"/>
            </a:pPr>
            <a:endParaRPr lang="en-GB" dirty="0"/>
          </a:p>
          <a:p>
            <a:pPr marL="285750" indent="-285750" algn="just">
              <a:lnSpc>
                <a:spcPct val="150000"/>
              </a:lnSpc>
              <a:buFont typeface="Arial" panose="020B0604020202020204" pitchFamily="34" charset="0"/>
              <a:buChar char="•"/>
            </a:pPr>
            <a:endParaRPr lang="en-GB" dirty="0"/>
          </a:p>
          <a:p>
            <a:pPr marL="285750" indent="-285750" algn="just">
              <a:lnSpc>
                <a:spcPct val="150000"/>
              </a:lnSpc>
              <a:buFont typeface="Arial" panose="020B0604020202020204" pitchFamily="34" charset="0"/>
              <a:buChar char="•"/>
            </a:pPr>
            <a:endParaRPr lang="en-GB" dirty="0"/>
          </a:p>
          <a:p>
            <a:pPr algn="just">
              <a:lnSpc>
                <a:spcPct val="150000"/>
              </a:lnSpc>
            </a:pPr>
            <a:r>
              <a:rPr lang="en-GB" sz="1000" dirty="0"/>
              <a:t>(European Training Foundation, 2018. A handbook for policy makers and social partners in ETF partner countries, p. 6)</a:t>
            </a:r>
          </a:p>
        </p:txBody>
      </p:sp>
    </p:spTree>
    <p:extLst>
      <p:ext uri="{BB962C8B-B14F-4D97-AF65-F5344CB8AC3E}">
        <p14:creationId xmlns:p14="http://schemas.microsoft.com/office/powerpoint/2010/main" val="74814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Benefits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for</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stakeholders</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6</a:t>
            </a:fld>
            <a:endParaRPr lang="en-US" dirty="0"/>
          </a:p>
        </p:txBody>
      </p:sp>
      <p:sp>
        <p:nvSpPr>
          <p:cNvPr id="6" name="TextBox 5">
            <a:extLst>
              <a:ext uri="{FF2B5EF4-FFF2-40B4-BE49-F238E27FC236}">
                <a16:creationId xmlns="" xmlns:a16="http://schemas.microsoft.com/office/drawing/2014/main" id="{367D0834-A744-4489-BCA0-5716DDC2A4B7}"/>
              </a:ext>
            </a:extLst>
          </p:cNvPr>
          <p:cNvSpPr txBox="1"/>
          <p:nvPr/>
        </p:nvSpPr>
        <p:spPr>
          <a:xfrm>
            <a:off x="507642" y="1929251"/>
            <a:ext cx="7676707" cy="4062651"/>
          </a:xfrm>
          <a:prstGeom prst="rect">
            <a:avLst/>
          </a:prstGeom>
          <a:noFill/>
        </p:spPr>
        <p:txBody>
          <a:bodyPr wrap="square" rtlCol="0">
            <a:spAutoFit/>
          </a:bodyPr>
          <a:lstStyle/>
          <a:p>
            <a:pPr algn="just"/>
            <a:endParaRPr lang="en-GB" sz="2000" b="1" dirty="0"/>
          </a:p>
          <a:p>
            <a:pPr algn="just"/>
            <a:r>
              <a:rPr lang="en-GB" sz="2000" b="1" dirty="0"/>
              <a:t>4. Policy makers, post-secondary and VET</a:t>
            </a:r>
          </a:p>
          <a:p>
            <a:pPr algn="just"/>
            <a:endParaRPr lang="en-GB" sz="1600" dirty="0"/>
          </a:p>
          <a:p>
            <a:pPr marL="285750" indent="-285750" algn="just">
              <a:buFont typeface="Arial" panose="020B0604020202020204" pitchFamily="34" charset="0"/>
              <a:buChar char="•"/>
            </a:pPr>
            <a:r>
              <a:rPr lang="en-GB" sz="1600" dirty="0"/>
              <a:t>WBL strengthen cooperation between educational institutions and businesses</a:t>
            </a:r>
          </a:p>
          <a:p>
            <a:pPr marL="285750" indent="-285750" algn="just">
              <a:buFont typeface="Arial" panose="020B0604020202020204" pitchFamily="34" charset="0"/>
              <a:buChar char="•"/>
            </a:pPr>
            <a:r>
              <a:rPr lang="en-GB" sz="1600" dirty="0"/>
              <a:t>It creates strong links for the whole system (involving all the stakeholders)</a:t>
            </a:r>
          </a:p>
          <a:p>
            <a:pPr marL="285750" indent="-285750" algn="just">
              <a:buFont typeface="Arial" panose="020B0604020202020204" pitchFamily="34" charset="0"/>
              <a:buChar char="•"/>
            </a:pPr>
            <a:r>
              <a:rPr lang="en-GB" sz="1600" dirty="0"/>
              <a:t>WBL creates an opportunity for the employers to design and manage VET</a:t>
            </a:r>
          </a:p>
          <a:p>
            <a:pPr marL="285750" indent="-285750" algn="just">
              <a:buFont typeface="Arial" panose="020B0604020202020204" pitchFamily="34" charset="0"/>
              <a:buChar char="•"/>
            </a:pPr>
            <a:r>
              <a:rPr lang="en-GB" sz="1600" dirty="0"/>
              <a:t>Work-based learning support developing higher-quality skills that are more relevant to the real world of work than learning which occurs in the classrooms only</a:t>
            </a:r>
          </a:p>
          <a:p>
            <a:pPr marL="285750" indent="-285750" algn="just">
              <a:buFont typeface="Arial" panose="020B0604020202020204" pitchFamily="34" charset="0"/>
              <a:buChar char="•"/>
            </a:pPr>
            <a:r>
              <a:rPr lang="en-GB" sz="1600" dirty="0"/>
              <a:t>WBL support development of skills that tend to be more up to date and more relevant to the workplace </a:t>
            </a:r>
          </a:p>
          <a:p>
            <a:pPr marL="285750" indent="-285750" algn="just">
              <a:buFont typeface="Arial" panose="020B0604020202020204" pitchFamily="34" charset="0"/>
              <a:buChar char="•"/>
            </a:pPr>
            <a:r>
              <a:rPr lang="en-GB" sz="1600" dirty="0"/>
              <a:t>WBL support an effective usage of the employers premises and equipment for training purposes (eliminating the need to purchase expensive training equipment) </a:t>
            </a:r>
          </a:p>
          <a:p>
            <a:pPr marL="285750" indent="-285750" algn="just">
              <a:buFont typeface="Arial" panose="020B0604020202020204" pitchFamily="34" charset="0"/>
              <a:buChar char="•"/>
            </a:pPr>
            <a:r>
              <a:rPr lang="en-GB" sz="1600" dirty="0"/>
              <a:t>WBL creates learning opportunities that many of the publicly finance VET schools and colleges can not afford. </a:t>
            </a:r>
          </a:p>
          <a:p>
            <a:pPr algn="just"/>
            <a:endParaRPr lang="en-GB" sz="1600" dirty="0"/>
          </a:p>
          <a:p>
            <a:pPr algn="just"/>
            <a:r>
              <a:rPr lang="en-GB" sz="1000" dirty="0"/>
              <a:t>(European Training Foundation, 2018. A handbook for policy makers and social partners in ETF partner countries, p. 6)</a:t>
            </a:r>
            <a:endParaRPr lang="en-GB" sz="2000" b="1" dirty="0"/>
          </a:p>
        </p:txBody>
      </p:sp>
    </p:spTree>
    <p:extLst>
      <p:ext uri="{BB962C8B-B14F-4D97-AF65-F5344CB8AC3E}">
        <p14:creationId xmlns:p14="http://schemas.microsoft.com/office/powerpoint/2010/main" val="202846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062716"/>
            <a:ext cx="7434695" cy="4114247"/>
          </a:xfrm>
        </p:spPr>
        <p:txBody>
          <a:bodyPr>
            <a:normAutofit fontScale="85000" lnSpcReduction="20000"/>
          </a:bodyPr>
          <a:lstStyle/>
          <a:p>
            <a:pPr marL="0" indent="0" algn="ctr">
              <a:buClr>
                <a:srgbClr val="002F59"/>
              </a:buClr>
              <a:buNone/>
            </a:pPr>
            <a:endParaRPr lang="en-GB" sz="1500" b="1" dirty="0">
              <a:solidFill>
                <a:srgbClr val="94C11F"/>
              </a:solidFill>
            </a:endParaRPr>
          </a:p>
          <a:p>
            <a:pPr marL="0" indent="0" algn="just">
              <a:buClr>
                <a:srgbClr val="002F59"/>
              </a:buClr>
              <a:buNone/>
            </a:pPr>
            <a:r>
              <a:rPr lang="en-GB" sz="2900" b="1" dirty="0"/>
              <a:t>5. Entities running schools and colleges</a:t>
            </a:r>
          </a:p>
          <a:p>
            <a:pPr algn="just">
              <a:lnSpc>
                <a:spcPct val="160000"/>
              </a:lnSpc>
              <a:buClr>
                <a:srgbClr val="002F59"/>
              </a:buClr>
            </a:pPr>
            <a:r>
              <a:rPr lang="en-GB" sz="2100" dirty="0"/>
              <a:t>WBL offers a way how to develop their students skills such as team-work, problem solving and basic habits such as punctuality </a:t>
            </a:r>
          </a:p>
          <a:p>
            <a:pPr algn="just">
              <a:lnSpc>
                <a:spcPct val="160000"/>
              </a:lnSpc>
              <a:buClr>
                <a:srgbClr val="002F59"/>
              </a:buClr>
            </a:pPr>
            <a:r>
              <a:rPr lang="en-GB" sz="2100" dirty="0"/>
              <a:t>WBL shows the relevance of their study in connection with their studies and future jobs and this way raising their interest in studying</a:t>
            </a:r>
          </a:p>
          <a:p>
            <a:pPr algn="just">
              <a:lnSpc>
                <a:spcPct val="160000"/>
              </a:lnSpc>
              <a:buClr>
                <a:srgbClr val="002F59"/>
              </a:buClr>
            </a:pPr>
            <a:r>
              <a:rPr lang="en-GB" sz="2100" dirty="0"/>
              <a:t>WBL support social inclusion of their students including disadvantage students. </a:t>
            </a:r>
          </a:p>
          <a:p>
            <a:pPr marL="0" indent="0">
              <a:buNone/>
            </a:pPr>
            <a:endParaRPr lang="en-GB" dirty="0"/>
          </a:p>
          <a:p>
            <a:pPr marL="0" indent="0">
              <a:buNone/>
            </a:pPr>
            <a:r>
              <a:rPr lang="en-GB" sz="1300" dirty="0"/>
              <a:t>(European Training Foundation, 2018. A handbook for policy makers and social partners in ETF partner countries, p. 6)</a:t>
            </a:r>
            <a:endParaRPr lang="en-GB" sz="1300" b="1" dirty="0"/>
          </a:p>
          <a:p>
            <a:pPr marL="0" indent="0">
              <a:buNone/>
            </a:pPr>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err="1">
                <a:solidFill>
                  <a:schemeClr val="bg1"/>
                </a:solidFill>
                <a:effectLst>
                  <a:outerShdw blurRad="50800" dist="38100" dir="2700000" algn="tl" rotWithShape="0">
                    <a:prstClr val="black">
                      <a:alpha val="40000"/>
                    </a:prstClr>
                  </a:outerShdw>
                </a:effectLst>
              </a:rPr>
              <a:t>Benefits</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for</a:t>
            </a:r>
            <a:r>
              <a:rPr lang="de-AT" dirty="0">
                <a:solidFill>
                  <a:schemeClr val="bg1"/>
                </a:solidFill>
                <a:effectLst>
                  <a:outerShdw blurRad="50800" dist="38100" dir="2700000" algn="tl" rotWithShape="0">
                    <a:prstClr val="black">
                      <a:alpha val="40000"/>
                    </a:prstClr>
                  </a:outerShdw>
                </a:effectLst>
              </a:rPr>
              <a:t> </a:t>
            </a:r>
            <a:r>
              <a:rPr lang="de-AT" dirty="0" err="1">
                <a:solidFill>
                  <a:schemeClr val="bg1"/>
                </a:solidFill>
                <a:effectLst>
                  <a:outerShdw blurRad="50800" dist="38100" dir="2700000" algn="tl" rotWithShape="0">
                    <a:prstClr val="black">
                      <a:alpha val="40000"/>
                    </a:prstClr>
                  </a:outerShdw>
                </a:effectLst>
              </a:rPr>
              <a:t>stakeholders</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7</a:t>
            </a:fld>
            <a:endParaRPr lang="en-US" dirty="0"/>
          </a:p>
        </p:txBody>
      </p:sp>
    </p:spTree>
    <p:extLst>
      <p:ext uri="{BB962C8B-B14F-4D97-AF65-F5344CB8AC3E}">
        <p14:creationId xmlns:p14="http://schemas.microsoft.com/office/powerpoint/2010/main" val="100131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fontScale="92500" lnSpcReduction="10000"/>
          </a:bodyPr>
          <a:lstStyle/>
          <a:p>
            <a:pPr algn="just">
              <a:buClr>
                <a:srgbClr val="002F59"/>
              </a:buClr>
              <a:buFont typeface="Wingdings 3" panose="05040102010807070707" pitchFamily="18" charset="2"/>
              <a:buChar char=""/>
            </a:pPr>
            <a:endParaRPr lang="de-AT" sz="1800" dirty="0"/>
          </a:p>
          <a:p>
            <a:endParaRPr lang="en-IE" dirty="0"/>
          </a:p>
          <a:p>
            <a:endParaRPr lang="en-IE" dirty="0"/>
          </a:p>
          <a:p>
            <a:endParaRPr lang="en-IE" dirty="0"/>
          </a:p>
          <a:p>
            <a:endParaRPr lang="en-IE" dirty="0"/>
          </a:p>
          <a:p>
            <a:endParaRPr lang="en-IE" dirty="0"/>
          </a:p>
          <a:p>
            <a:pPr marL="0" indent="0">
              <a:buNone/>
            </a:pPr>
            <a:endParaRPr lang="en-IE" sz="1000" dirty="0"/>
          </a:p>
          <a:p>
            <a:pPr marL="0" indent="0">
              <a:buNone/>
            </a:pPr>
            <a:endParaRPr lang="en-IE" sz="1000" dirty="0"/>
          </a:p>
          <a:p>
            <a:pPr marL="0" indent="0">
              <a:buNone/>
            </a:pPr>
            <a:endParaRPr lang="en-IE" sz="1000" dirty="0"/>
          </a:p>
          <a:p>
            <a:pPr marL="0" indent="0">
              <a:buNone/>
            </a:pPr>
            <a:endParaRPr lang="en-IE" sz="1000" dirty="0"/>
          </a:p>
          <a:p>
            <a:pPr marL="0" indent="0">
              <a:buNone/>
            </a:pPr>
            <a:r>
              <a:rPr lang="en-IE" sz="1100" dirty="0"/>
              <a:t>Source: (European Training Foundation, 2018. A handbook for policy makers and social partners in ETF partner countries, p. 10)</a:t>
            </a:r>
            <a:endParaRPr lang="en-IE" sz="1100" b="1"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de-AT" dirty="0" smtClean="0">
                <a:solidFill>
                  <a:schemeClr val="bg1"/>
                </a:solidFill>
                <a:effectLst>
                  <a:outerShdw blurRad="50800" dist="38100" dir="2700000" algn="tl" rotWithShape="0">
                    <a:prstClr val="black">
                      <a:alpha val="40000"/>
                    </a:prstClr>
                  </a:outerShdw>
                </a:effectLst>
              </a:rPr>
              <a:t>WBL – </a:t>
            </a:r>
            <a:r>
              <a:rPr lang="de-AT" dirty="0" err="1" smtClean="0">
                <a:solidFill>
                  <a:schemeClr val="bg1"/>
                </a:solidFill>
                <a:effectLst>
                  <a:outerShdw blurRad="50800" dist="38100" dir="2700000" algn="tl" rotWithShape="0">
                    <a:prstClr val="black">
                      <a:alpha val="40000"/>
                    </a:prstClr>
                  </a:outerShdw>
                </a:effectLst>
              </a:rPr>
              <a:t>Everyone</a:t>
            </a:r>
            <a:r>
              <a:rPr lang="de-AT" dirty="0" smtClean="0">
                <a:solidFill>
                  <a:schemeClr val="bg1"/>
                </a:solidFill>
                <a:effectLst>
                  <a:outerShdw blurRad="50800" dist="38100" dir="2700000" algn="tl" rotWithShape="0">
                    <a:prstClr val="black">
                      <a:alpha val="40000"/>
                    </a:prstClr>
                  </a:outerShdw>
                </a:effectLst>
              </a:rPr>
              <a:t> </a:t>
            </a:r>
            <a:r>
              <a:rPr lang="de-AT" dirty="0" err="1" smtClean="0">
                <a:solidFill>
                  <a:schemeClr val="bg1"/>
                </a:solidFill>
                <a:effectLst>
                  <a:outerShdw blurRad="50800" dist="38100" dir="2700000" algn="tl" rotWithShape="0">
                    <a:prstClr val="black">
                      <a:alpha val="40000"/>
                    </a:prstClr>
                  </a:outerShdw>
                </a:effectLst>
              </a:rPr>
              <a:t>wins</a:t>
            </a:r>
            <a:r>
              <a:rPr lang="de-AT" dirty="0" smtClean="0">
                <a:solidFill>
                  <a:schemeClr val="bg1"/>
                </a:solidFill>
                <a:effectLst>
                  <a:outerShdw blurRad="50800" dist="38100" dir="2700000" algn="tl" rotWithShape="0">
                    <a:prstClr val="black">
                      <a:alpha val="40000"/>
                    </a:prstClr>
                  </a:outerShdw>
                </a:effectLst>
              </a:rPr>
              <a:t>!</a:t>
            </a:r>
            <a:endParaRPr lang="de-AT"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8</a:t>
            </a:fld>
            <a:endParaRPr lang="en-US" dirty="0"/>
          </a:p>
        </p:txBody>
      </p:sp>
      <p:pic>
        <p:nvPicPr>
          <p:cNvPr id="7" name="Picture 6">
            <a:extLst>
              <a:ext uri="{FF2B5EF4-FFF2-40B4-BE49-F238E27FC236}">
                <a16:creationId xmlns="" xmlns:a16="http://schemas.microsoft.com/office/drawing/2014/main" id="{42A84F21-0693-4353-8F7F-11E3AD55E5A0}"/>
              </a:ext>
            </a:extLst>
          </p:cNvPr>
          <p:cNvPicPr>
            <a:picLocks noChangeAspect="1"/>
          </p:cNvPicPr>
          <p:nvPr/>
        </p:nvPicPr>
        <p:blipFill rotWithShape="1">
          <a:blip r:embed="rId2">
            <a:clrChange>
              <a:clrFrom>
                <a:srgbClr val="FFFFFF"/>
              </a:clrFrom>
              <a:clrTo>
                <a:srgbClr val="FFFFFF">
                  <a:alpha val="0"/>
                </a:srgbClr>
              </a:clrTo>
            </a:clrChange>
          </a:blip>
          <a:srcRect l="30602" t="14122" r="4402"/>
          <a:stretch/>
        </p:blipFill>
        <p:spPr>
          <a:xfrm>
            <a:off x="2309812" y="1971764"/>
            <a:ext cx="4524376" cy="3658904"/>
          </a:xfrm>
          <a:prstGeom prst="rect">
            <a:avLst/>
          </a:prstGeom>
        </p:spPr>
      </p:pic>
    </p:spTree>
    <p:extLst>
      <p:ext uri="{BB962C8B-B14F-4D97-AF65-F5344CB8AC3E}">
        <p14:creationId xmlns:p14="http://schemas.microsoft.com/office/powerpoint/2010/main" val="95740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628649" y="2298583"/>
            <a:ext cx="7434695" cy="3878380"/>
          </a:xfrm>
        </p:spPr>
        <p:txBody>
          <a:bodyPr>
            <a:normAutofit/>
          </a:bodyPr>
          <a:lstStyle/>
          <a:p>
            <a:pPr algn="just">
              <a:buClr>
                <a:srgbClr val="002F59"/>
              </a:buClr>
              <a:buFont typeface="Wingdings 3" panose="05040102010807070707" pitchFamily="18" charset="2"/>
              <a:buChar char=""/>
            </a:pPr>
            <a:endParaRPr lang="de-AT" sz="1800" dirty="0"/>
          </a:p>
          <a:p>
            <a:endParaRPr lang="de-AT" dirty="0"/>
          </a:p>
        </p:txBody>
      </p:sp>
      <p:sp>
        <p:nvSpPr>
          <p:cNvPr id="5" name="Titel 1"/>
          <p:cNvSpPr>
            <a:spLocks noGrp="1"/>
          </p:cNvSpPr>
          <p:nvPr>
            <p:ph type="title"/>
          </p:nvPr>
        </p:nvSpPr>
        <p:spPr>
          <a:xfrm>
            <a:off x="933650" y="365126"/>
            <a:ext cx="7581699" cy="1325563"/>
          </a:xfrm>
          <a:ln>
            <a:noFill/>
          </a:ln>
        </p:spPr>
        <p:txBody>
          <a:bodyPr>
            <a:normAutofit/>
          </a:bodyPr>
          <a:lstStyle/>
          <a:p>
            <a:r>
              <a:rPr lang="en-GB" dirty="0" smtClean="0">
                <a:solidFill>
                  <a:schemeClr val="bg1"/>
                </a:solidFill>
                <a:effectLst>
                  <a:outerShdw blurRad="50800" dist="38100" dir="2700000" algn="tl" rotWithShape="0">
                    <a:prstClr val="black">
                      <a:alpha val="40000"/>
                    </a:prstClr>
                  </a:outerShdw>
                </a:effectLst>
              </a:rPr>
              <a:t>DIFFERENT TYPES OF WORK-BASED LEARNING</a:t>
            </a:r>
            <a:endParaRPr lang="en-GB" dirty="0">
              <a:solidFill>
                <a:schemeClr val="bg1"/>
              </a:solidFill>
              <a:effectLst>
                <a:outerShdw blurRad="50800" dist="38100" dir="2700000" algn="tl" rotWithShape="0">
                  <a:prstClr val="black">
                    <a:alpha val="40000"/>
                  </a:prstClr>
                </a:outerShdw>
              </a:effectLst>
            </a:endParaRPr>
          </a:p>
        </p:txBody>
      </p:sp>
      <p:sp>
        <p:nvSpPr>
          <p:cNvPr id="2" name="Fußzeilenplatzhalter 1">
            <a:extLst>
              <a:ext uri="{FF2B5EF4-FFF2-40B4-BE49-F238E27FC236}">
                <a16:creationId xmlns="" xmlns:a16="http://schemas.microsoft.com/office/drawing/2014/main" id="{AE6A1ABC-5DBC-491E-81AB-796A208BFCA3}"/>
              </a:ext>
            </a:extLst>
          </p:cNvPr>
          <p:cNvSpPr>
            <a:spLocks noGrp="1"/>
          </p:cNvSpPr>
          <p:nvPr>
            <p:ph type="ftr" sz="quarter" idx="11"/>
          </p:nvPr>
        </p:nvSpPr>
        <p:spPr/>
        <p:txBody>
          <a:bodyPr/>
          <a:lstStyle/>
          <a:p>
            <a:endParaRPr lang="en-US" dirty="0"/>
          </a:p>
        </p:txBody>
      </p:sp>
      <p:sp>
        <p:nvSpPr>
          <p:cNvPr id="4" name="Foliennummernplatzhalter 3">
            <a:extLst>
              <a:ext uri="{FF2B5EF4-FFF2-40B4-BE49-F238E27FC236}">
                <a16:creationId xmlns="" xmlns:a16="http://schemas.microsoft.com/office/drawing/2014/main" id="{835F4D2D-88A9-4B65-B342-3EC5E0D802AC}"/>
              </a:ext>
            </a:extLst>
          </p:cNvPr>
          <p:cNvSpPr>
            <a:spLocks noGrp="1"/>
          </p:cNvSpPr>
          <p:nvPr>
            <p:ph type="sldNum" sz="quarter" idx="12"/>
          </p:nvPr>
        </p:nvSpPr>
        <p:spPr/>
        <p:txBody>
          <a:bodyPr/>
          <a:lstStyle/>
          <a:p>
            <a:fld id="{9B618960-8005-486C-9A75-10CB2AAC16F9}" type="slidenum">
              <a:rPr lang="en-US" smtClean="0"/>
              <a:pPr/>
              <a:t>9</a:t>
            </a:fld>
            <a:endParaRPr lang="en-US" dirty="0"/>
          </a:p>
        </p:txBody>
      </p:sp>
      <p:sp>
        <p:nvSpPr>
          <p:cNvPr id="6" name="TextBox 5">
            <a:extLst>
              <a:ext uri="{FF2B5EF4-FFF2-40B4-BE49-F238E27FC236}">
                <a16:creationId xmlns="" xmlns:a16="http://schemas.microsoft.com/office/drawing/2014/main" id="{03E9B085-DFC6-47A8-B9FC-72FB8A5543E4}"/>
              </a:ext>
            </a:extLst>
          </p:cNvPr>
          <p:cNvSpPr txBox="1"/>
          <p:nvPr/>
        </p:nvSpPr>
        <p:spPr>
          <a:xfrm>
            <a:off x="329609" y="2030819"/>
            <a:ext cx="7878726" cy="3508653"/>
          </a:xfrm>
          <a:prstGeom prst="rect">
            <a:avLst/>
          </a:prstGeom>
          <a:noFill/>
        </p:spPr>
        <p:txBody>
          <a:bodyPr wrap="square" rtlCol="0">
            <a:spAutoFit/>
          </a:bodyPr>
          <a:lstStyle/>
          <a:p>
            <a:pPr algn="just"/>
            <a:endParaRPr lang="en-US" dirty="0"/>
          </a:p>
          <a:p>
            <a:pPr algn="just"/>
            <a:r>
              <a:rPr lang="en-US" dirty="0"/>
              <a:t>There are different approaches to WBL in VET. The Inter-Agency Work Group on WBL (</a:t>
            </a:r>
            <a:r>
              <a:rPr lang="en-US" dirty="0" err="1"/>
              <a:t>Cedefop</a:t>
            </a:r>
            <a:r>
              <a:rPr lang="en-US" dirty="0"/>
              <a:t>, ETF, European Commission, ILO, OECD, UNESCO) has identified three main types of WBL. </a:t>
            </a:r>
          </a:p>
          <a:p>
            <a:pPr algn="just"/>
            <a:endParaRPr lang="en-US" dirty="0"/>
          </a:p>
          <a:p>
            <a:pPr marL="342900" indent="-342900" algn="just">
              <a:buFont typeface="Arial" panose="020B0604020202020204" pitchFamily="34" charset="0"/>
              <a:buChar char="•"/>
            </a:pPr>
            <a:r>
              <a:rPr lang="en-US" sz="2200" b="1" i="1" dirty="0"/>
              <a:t>Apprenticeships</a:t>
            </a:r>
            <a:r>
              <a:rPr lang="en-US" sz="2200" dirty="0"/>
              <a:t> provide occupational skills and typically lead to a </a:t>
            </a:r>
            <a:r>
              <a:rPr lang="en-US" sz="2200" dirty="0" err="1"/>
              <a:t>recognised</a:t>
            </a:r>
            <a:r>
              <a:rPr lang="en-US" sz="2200" dirty="0"/>
              <a:t> qualification. They combine learning in the workplace with school-based learning in a structured way. In most cases, apprenticeships last several years. Most often the apprentice is considered an employee, and has a work contract and a salary. </a:t>
            </a:r>
            <a:endParaRPr lang="en-US" sz="2200" b="1" dirty="0">
              <a:solidFill>
                <a:srgbClr val="94C11F"/>
              </a:solidFill>
            </a:endParaRPr>
          </a:p>
        </p:txBody>
      </p:sp>
    </p:spTree>
    <p:extLst>
      <p:ext uri="{BB962C8B-B14F-4D97-AF65-F5344CB8AC3E}">
        <p14:creationId xmlns:p14="http://schemas.microsoft.com/office/powerpoint/2010/main" val="35944341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851</Words>
  <Application>Microsoft Office PowerPoint</Application>
  <PresentationFormat>Bildschirmpräsentation (4:3)</PresentationFormat>
  <Paragraphs>90</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Times New Roman</vt:lpstr>
      <vt:lpstr>Wingdings 3</vt:lpstr>
      <vt:lpstr>Office Theme</vt:lpstr>
      <vt:lpstr>Introduction to WBL</vt:lpstr>
      <vt:lpstr>What is Work-based learning?</vt:lpstr>
      <vt:lpstr>Benefits for stakeholders</vt:lpstr>
      <vt:lpstr>Benefits for stakeholders</vt:lpstr>
      <vt:lpstr>Benefits for stakeholders</vt:lpstr>
      <vt:lpstr>Benefits for stakeholders</vt:lpstr>
      <vt:lpstr>Benefits for stakeholders</vt:lpstr>
      <vt:lpstr>WBL – Everyone wins!</vt:lpstr>
      <vt:lpstr>DIFFERENT TYPES OF WORK-BASED LEARNING</vt:lpstr>
      <vt:lpstr>DIFFERENT TYPES OF WORK-BASED LEARNING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Carina</dc:creator>
  <cp:lastModifiedBy>Carina Maas</cp:lastModifiedBy>
  <cp:revision>41</cp:revision>
  <dcterms:created xsi:type="dcterms:W3CDTF">2019-03-11T09:07:08Z</dcterms:created>
  <dcterms:modified xsi:type="dcterms:W3CDTF">2019-11-04T16:54:50Z</dcterms:modified>
</cp:coreProperties>
</file>