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8" r:id="rId2"/>
    <p:sldId id="276" r:id="rId3"/>
    <p:sldId id="278" r:id="rId4"/>
    <p:sldId id="272" r:id="rId5"/>
    <p:sldId id="262" r:id="rId6"/>
    <p:sldId id="268" r:id="rId7"/>
    <p:sldId id="269" r:id="rId8"/>
    <p:sldId id="27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C11F"/>
    <a:srgbClr val="002F59"/>
    <a:srgbClr val="FFFFFF"/>
    <a:srgbClr val="409D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33" autoAdjust="0"/>
    <p:restoredTop sz="94660"/>
  </p:normalViewPr>
  <p:slideViewPr>
    <p:cSldViewPr snapToGrid="0">
      <p:cViewPr varScale="1">
        <p:scale>
          <a:sx n="66" d="100"/>
          <a:sy n="66" d="100"/>
        </p:scale>
        <p:origin x="1208"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9759AF-798C-4F18-8AF7-FFA9F239CD56}" type="datetimeFigureOut">
              <a:rPr lang="de-DE" smtClean="0"/>
              <a:t>04.11.2019</a:t>
            </a:fld>
            <a:endParaRPr lang="de-DE"/>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770A83-745D-4861-8B9F-728FD290EAFC}" type="slidenum">
              <a:rPr lang="de-DE" smtClean="0"/>
              <a:t>‹Nr.›</a:t>
            </a:fld>
            <a:endParaRPr lang="de-DE"/>
          </a:p>
        </p:txBody>
      </p:sp>
    </p:spTree>
    <p:extLst>
      <p:ext uri="{BB962C8B-B14F-4D97-AF65-F5344CB8AC3E}">
        <p14:creationId xmlns:p14="http://schemas.microsoft.com/office/powerpoint/2010/main" val="24672108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pic>
        <p:nvPicPr>
          <p:cNvPr id="7" name="Grafik 6"/>
          <p:cNvPicPr>
            <a:picLocks noChangeAspect="1"/>
          </p:cNvPicPr>
          <p:nvPr userDrawn="1"/>
        </p:nvPicPr>
        <p:blipFill rotWithShape="1">
          <a:blip r:embed="rId2">
            <a:extLst>
              <a:ext uri="{28A0092B-C50C-407E-A947-70E740481C1C}">
                <a14:useLocalDpi xmlns:a14="http://schemas.microsoft.com/office/drawing/2010/main" val="0"/>
              </a:ext>
            </a:extLst>
          </a:blip>
          <a:srcRect l="33654" b="44845"/>
          <a:stretch/>
        </p:blipFill>
        <p:spPr>
          <a:xfrm>
            <a:off x="0" y="1253949"/>
            <a:ext cx="6592067" cy="5638561"/>
          </a:xfrm>
          <a:prstGeom prst="rect">
            <a:avLst/>
          </a:prstGeom>
        </p:spPr>
      </p:pic>
      <p:pic>
        <p:nvPicPr>
          <p:cNvPr id="8" name="Grafik 7"/>
          <p:cNvPicPr>
            <a:picLocks noChangeAspect="1"/>
          </p:cNvPicPr>
          <p:nvPr userDrawn="1"/>
        </p:nvPicPr>
        <p:blipFill rotWithShape="1">
          <a:blip r:embed="rId3">
            <a:extLst>
              <a:ext uri="{28A0092B-C50C-407E-A947-70E740481C1C}">
                <a14:useLocalDpi xmlns:a14="http://schemas.microsoft.com/office/drawing/2010/main" val="0"/>
              </a:ext>
            </a:extLst>
          </a:blip>
          <a:srcRect t="35343" r="36666"/>
          <a:stretch/>
        </p:blipFill>
        <p:spPr>
          <a:xfrm>
            <a:off x="3896781" y="0"/>
            <a:ext cx="5247219" cy="5015834"/>
          </a:xfrm>
          <a:prstGeom prst="rect">
            <a:avLst/>
          </a:prstGeom>
        </p:spPr>
      </p:pic>
      <p:pic>
        <p:nvPicPr>
          <p:cNvPr id="9" name="Grafik 8"/>
          <p:cNvPicPr>
            <a:picLocks noChangeAspect="1"/>
          </p:cNvPicPr>
          <p:nvPr userDrawn="1"/>
        </p:nvPicPr>
        <p:blipFill rotWithShape="1">
          <a:blip r:embed="rId4" cstate="print">
            <a:extLst>
              <a:ext uri="{28A0092B-C50C-407E-A947-70E740481C1C}">
                <a14:useLocalDpi xmlns:a14="http://schemas.microsoft.com/office/drawing/2010/main" val="0"/>
              </a:ext>
            </a:extLst>
          </a:blip>
          <a:srcRect t="12525" b="12327"/>
          <a:stretch/>
        </p:blipFill>
        <p:spPr>
          <a:xfrm>
            <a:off x="7113006" y="5845567"/>
            <a:ext cx="1896967" cy="407194"/>
          </a:xfrm>
          <a:prstGeom prst="rect">
            <a:avLst/>
          </a:prstGeom>
        </p:spPr>
      </p:pic>
      <p:pic>
        <p:nvPicPr>
          <p:cNvPr id="10" name="Grafik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39667" y="438909"/>
            <a:ext cx="2588269" cy="795585"/>
          </a:xfrm>
          <a:prstGeom prst="rect">
            <a:avLst/>
          </a:prstGeom>
        </p:spPr>
      </p:pic>
      <p:sp>
        <p:nvSpPr>
          <p:cNvPr id="2" name="Title 1"/>
          <p:cNvSpPr>
            <a:spLocks noGrp="1"/>
          </p:cNvSpPr>
          <p:nvPr>
            <p:ph type="ctrTitle"/>
          </p:nvPr>
        </p:nvSpPr>
        <p:spPr>
          <a:xfrm>
            <a:off x="685800" y="1122363"/>
            <a:ext cx="7772400" cy="2387600"/>
          </a:xfrm>
        </p:spPr>
        <p:txBody>
          <a:bodyPr anchor="b"/>
          <a:lstStyle>
            <a:lvl1pPr algn="ctr">
              <a:defRPr sz="6000"/>
            </a:lvl1pPr>
          </a:lstStyle>
          <a:p>
            <a:r>
              <a:rPr lang="de-DE"/>
              <a:t>Titelmasterformat durch Klicken bearbeiten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fld id="{208A3AF7-4BFC-4869-BF8F-D91EBACC1388}" type="datetime1">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‹Nr.›</a:t>
            </a:fld>
            <a:endParaRPr lang="en-US"/>
          </a:p>
        </p:txBody>
      </p:sp>
      <p:sp>
        <p:nvSpPr>
          <p:cNvPr id="11" name="Textfeld 2"/>
          <p:cNvSpPr txBox="1">
            <a:spLocks noChangeArrowheads="1"/>
          </p:cNvSpPr>
          <p:nvPr userDrawn="1"/>
        </p:nvSpPr>
        <p:spPr bwMode="auto">
          <a:xfrm>
            <a:off x="5836144" y="6238917"/>
            <a:ext cx="3216275" cy="670560"/>
          </a:xfrm>
          <a:prstGeom prst="rect">
            <a:avLst/>
          </a:prstGeom>
          <a:noFill/>
          <a:ln w="9525">
            <a:noFill/>
            <a:miter lim="800000"/>
            <a:headEnd/>
            <a:tailEnd/>
          </a:ln>
        </p:spPr>
        <p:txBody>
          <a:bodyPr rot="0" vert="horz" wrap="square" lIns="91440" tIns="45720" rIns="91440" bIns="45720" anchor="t" anchorCtr="0">
            <a:spAutoFit/>
          </a:bodyPr>
          <a:lstStyle/>
          <a:p>
            <a:pPr algn="just">
              <a:lnSpc>
                <a:spcPct val="107000"/>
              </a:lnSpc>
              <a:spcAft>
                <a:spcPts val="800"/>
              </a:spcAft>
            </a:pPr>
            <a:r>
              <a:rPr lang="en-GB" sz="700" dirty="0">
                <a:effectLst/>
                <a:latin typeface="Calibri" panose="020F0502020204030204" pitchFamily="34" charset="0"/>
                <a:ea typeface="Calibri" panose="020F0502020204030204" pitchFamily="34" charset="0"/>
                <a:cs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8690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9195F24F-4382-47E8-A1EF-E86670AAE73B}" type="datetime1">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‹Nr.›</a:t>
            </a:fld>
            <a:endParaRPr lang="en-US"/>
          </a:p>
        </p:txBody>
      </p:sp>
    </p:spTree>
    <p:extLst>
      <p:ext uri="{BB962C8B-B14F-4D97-AF65-F5344CB8AC3E}">
        <p14:creationId xmlns:p14="http://schemas.microsoft.com/office/powerpoint/2010/main" val="1887351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B152B95-DA0C-417A-9763-EB4BEE0E3A95}" type="datetime1">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‹Nr.›</a:t>
            </a:fld>
            <a:endParaRPr lang="en-US"/>
          </a:p>
        </p:txBody>
      </p:sp>
    </p:spTree>
    <p:extLst>
      <p:ext uri="{BB962C8B-B14F-4D97-AF65-F5344CB8AC3E}">
        <p14:creationId xmlns:p14="http://schemas.microsoft.com/office/powerpoint/2010/main" val="1364197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pic>
        <p:nvPicPr>
          <p:cNvPr id="7" name="Grafik 6"/>
          <p:cNvPicPr>
            <a:picLocks noChangeAspect="1"/>
          </p:cNvPicPr>
          <p:nvPr userDrawn="1"/>
        </p:nvPicPr>
        <p:blipFill rotWithShape="1">
          <a:blip r:embed="rId2">
            <a:extLst>
              <a:ext uri="{28A0092B-C50C-407E-A947-70E740481C1C}">
                <a14:useLocalDpi xmlns:a14="http://schemas.microsoft.com/office/drawing/2010/main" val="0"/>
              </a:ext>
            </a:extLst>
          </a:blip>
          <a:srcRect r="21198"/>
          <a:stretch/>
        </p:blipFill>
        <p:spPr>
          <a:xfrm>
            <a:off x="5475" y="0"/>
            <a:ext cx="9135533" cy="5616196"/>
          </a:xfrm>
          <a:prstGeom prst="rect">
            <a:avLst/>
          </a:prstGeom>
        </p:spPr>
      </p:pic>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58743CEF-E653-4E1D-8A16-DE6217F50E2D}" type="datetime1">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‹Nr.›</a:t>
            </a:fld>
            <a:endParaRPr lang="en-US"/>
          </a:p>
        </p:txBody>
      </p:sp>
      <p:pic>
        <p:nvPicPr>
          <p:cNvPr id="8" name="Grafik 7"/>
          <p:cNvPicPr>
            <a:picLocks noChangeAspect="1"/>
          </p:cNvPicPr>
          <p:nvPr userDrawn="1"/>
        </p:nvPicPr>
        <p:blipFill rotWithShape="1">
          <a:blip r:embed="rId3" cstate="print">
            <a:extLst>
              <a:ext uri="{28A0092B-C50C-407E-A947-70E740481C1C}">
                <a14:useLocalDpi xmlns:a14="http://schemas.microsoft.com/office/drawing/2010/main" val="0"/>
              </a:ext>
            </a:extLst>
          </a:blip>
          <a:srcRect t="12525" b="12327"/>
          <a:stretch/>
        </p:blipFill>
        <p:spPr>
          <a:xfrm>
            <a:off x="100931" y="6355643"/>
            <a:ext cx="1896967" cy="407194"/>
          </a:xfrm>
          <a:prstGeom prst="rect">
            <a:avLst/>
          </a:prstGeom>
        </p:spPr>
      </p:pic>
      <p:pic>
        <p:nvPicPr>
          <p:cNvPr id="9" name="Grafik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236016" y="6282755"/>
            <a:ext cx="1766221" cy="542903"/>
          </a:xfrm>
          <a:prstGeom prst="rect">
            <a:avLst/>
          </a:prstGeom>
        </p:spPr>
      </p:pic>
    </p:spTree>
    <p:extLst>
      <p:ext uri="{BB962C8B-B14F-4D97-AF65-F5344CB8AC3E}">
        <p14:creationId xmlns:p14="http://schemas.microsoft.com/office/powerpoint/2010/main" val="2577022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de-DE"/>
              <a:t>Titelmasterformat durch Klicken bearbeiten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e Placeholder 3"/>
          <p:cNvSpPr>
            <a:spLocks noGrp="1"/>
          </p:cNvSpPr>
          <p:nvPr>
            <p:ph type="dt" sz="half" idx="10"/>
          </p:nvPr>
        </p:nvSpPr>
        <p:spPr/>
        <p:txBody>
          <a:bodyPr/>
          <a:lstStyle/>
          <a:p>
            <a:fld id="{C06A483A-F40F-42FE-B10B-18F266161638}" type="datetime1">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‹Nr.›</a:t>
            </a:fld>
            <a:endParaRPr lang="en-US"/>
          </a:p>
        </p:txBody>
      </p:sp>
      <p:grpSp>
        <p:nvGrpSpPr>
          <p:cNvPr id="7" name="Gruppieren 6"/>
          <p:cNvGrpSpPr/>
          <p:nvPr userDrawn="1"/>
        </p:nvGrpSpPr>
        <p:grpSpPr>
          <a:xfrm>
            <a:off x="0" y="-69850"/>
            <a:ext cx="9144001" cy="6927850"/>
            <a:chOff x="-9525" y="7337"/>
            <a:chExt cx="9144001" cy="6927850"/>
          </a:xfrm>
        </p:grpSpPr>
        <p:pic>
          <p:nvPicPr>
            <p:cNvPr id="8" name="Grafik 7"/>
            <p:cNvPicPr>
              <a:picLocks noChangeAspect="1"/>
            </p:cNvPicPr>
            <p:nvPr/>
          </p:nvPicPr>
          <p:blipFill rotWithShape="1">
            <a:blip r:embed="rId2" cstate="print">
              <a:extLst>
                <a:ext uri="{28A0092B-C50C-407E-A947-70E740481C1C}">
                  <a14:useLocalDpi xmlns:a14="http://schemas.microsoft.com/office/drawing/2010/main" val="0"/>
                </a:ext>
              </a:extLst>
            </a:blip>
            <a:srcRect r="9098"/>
            <a:stretch/>
          </p:blipFill>
          <p:spPr>
            <a:xfrm>
              <a:off x="1880462" y="94049"/>
              <a:ext cx="7254014" cy="6841138"/>
            </a:xfrm>
            <a:prstGeom prst="rect">
              <a:avLst/>
            </a:prstGeom>
          </p:spPr>
        </p:pic>
        <p:sp>
          <p:nvSpPr>
            <p:cNvPr id="9" name="Rechteck 8"/>
            <p:cNvSpPr/>
            <p:nvPr/>
          </p:nvSpPr>
          <p:spPr>
            <a:xfrm>
              <a:off x="-9525" y="7337"/>
              <a:ext cx="9144000" cy="6927850"/>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grpSp>
      <p:pic>
        <p:nvPicPr>
          <p:cNvPr id="10" name="Grafik 9"/>
          <p:cNvPicPr>
            <a:picLocks noChangeAspect="1"/>
          </p:cNvPicPr>
          <p:nvPr userDrawn="1"/>
        </p:nvPicPr>
        <p:blipFill rotWithShape="1">
          <a:blip r:embed="rId3" cstate="print">
            <a:extLst>
              <a:ext uri="{28A0092B-C50C-407E-A947-70E740481C1C}">
                <a14:useLocalDpi xmlns:a14="http://schemas.microsoft.com/office/drawing/2010/main" val="0"/>
              </a:ext>
            </a:extLst>
          </a:blip>
          <a:srcRect t="12525" b="12327"/>
          <a:stretch/>
        </p:blipFill>
        <p:spPr>
          <a:xfrm>
            <a:off x="62831" y="6355643"/>
            <a:ext cx="1896967" cy="407194"/>
          </a:xfrm>
          <a:prstGeom prst="rect">
            <a:avLst/>
          </a:prstGeom>
        </p:spPr>
      </p:pic>
      <p:pic>
        <p:nvPicPr>
          <p:cNvPr id="11" name="Grafik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0931" y="204964"/>
            <a:ext cx="1766221" cy="542903"/>
          </a:xfrm>
          <a:prstGeom prst="rect">
            <a:avLst/>
          </a:prstGeom>
        </p:spPr>
      </p:pic>
    </p:spTree>
    <p:extLst>
      <p:ext uri="{BB962C8B-B14F-4D97-AF65-F5344CB8AC3E}">
        <p14:creationId xmlns:p14="http://schemas.microsoft.com/office/powerpoint/2010/main" val="1391701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pic>
        <p:nvPicPr>
          <p:cNvPr id="8" name="Grafik 7"/>
          <p:cNvPicPr>
            <a:picLocks noChangeAspect="1"/>
          </p:cNvPicPr>
          <p:nvPr userDrawn="1"/>
        </p:nvPicPr>
        <p:blipFill rotWithShape="1">
          <a:blip r:embed="rId2">
            <a:extLst>
              <a:ext uri="{28A0092B-C50C-407E-A947-70E740481C1C}">
                <a14:useLocalDpi xmlns:a14="http://schemas.microsoft.com/office/drawing/2010/main" val="0"/>
              </a:ext>
            </a:extLst>
          </a:blip>
          <a:srcRect r="21198"/>
          <a:stretch/>
        </p:blipFill>
        <p:spPr>
          <a:xfrm>
            <a:off x="5475" y="0"/>
            <a:ext cx="9135533" cy="5616196"/>
          </a:xfrm>
          <a:prstGeom prst="rect">
            <a:avLst/>
          </a:prstGeom>
        </p:spPr>
      </p:pic>
      <p:pic>
        <p:nvPicPr>
          <p:cNvPr id="9" name="Grafik 8"/>
          <p:cNvPicPr>
            <a:picLocks noChangeAspect="1"/>
          </p:cNvPicPr>
          <p:nvPr userDrawn="1"/>
        </p:nvPicPr>
        <p:blipFill rotWithShape="1">
          <a:blip r:embed="rId3" cstate="print">
            <a:extLst>
              <a:ext uri="{28A0092B-C50C-407E-A947-70E740481C1C}">
                <a14:useLocalDpi xmlns:a14="http://schemas.microsoft.com/office/drawing/2010/main" val="0"/>
              </a:ext>
            </a:extLst>
          </a:blip>
          <a:srcRect t="12525" b="12327"/>
          <a:stretch/>
        </p:blipFill>
        <p:spPr>
          <a:xfrm>
            <a:off x="100931" y="6355643"/>
            <a:ext cx="1896967" cy="407194"/>
          </a:xfrm>
          <a:prstGeom prst="rect">
            <a:avLst/>
          </a:prstGeom>
        </p:spPr>
      </p:pic>
      <p:pic>
        <p:nvPicPr>
          <p:cNvPr id="10" name="Grafik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344813" y="6219934"/>
            <a:ext cx="1766221" cy="542903"/>
          </a:xfrm>
          <a:prstGeom prst="rect">
            <a:avLst/>
          </a:prstGeom>
        </p:spPr>
      </p:pic>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71A763AF-83BC-4775-A429-F2166886DEF3}" type="datetime1">
              <a:rPr lang="en-US" smtClean="0"/>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sz="1400" baseline="0">
                <a:solidFill>
                  <a:schemeClr val="tx1"/>
                </a:solidFill>
              </a:defRPr>
            </a:lvl1pPr>
          </a:lstStyle>
          <a:p>
            <a:fld id="{9B618960-8005-486C-9A75-10CB2AAC16F9}" type="slidenum">
              <a:rPr lang="en-US" smtClean="0"/>
              <a:pPr/>
              <a:t>‹Nr.›</a:t>
            </a:fld>
            <a:endParaRPr lang="en-US" dirty="0"/>
          </a:p>
        </p:txBody>
      </p:sp>
    </p:spTree>
    <p:extLst>
      <p:ext uri="{BB962C8B-B14F-4D97-AF65-F5344CB8AC3E}">
        <p14:creationId xmlns:p14="http://schemas.microsoft.com/office/powerpoint/2010/main" val="671342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pic>
        <p:nvPicPr>
          <p:cNvPr id="10" name="Grafik 9"/>
          <p:cNvPicPr>
            <a:picLocks noChangeAspect="1"/>
          </p:cNvPicPr>
          <p:nvPr userDrawn="1"/>
        </p:nvPicPr>
        <p:blipFill rotWithShape="1">
          <a:blip r:embed="rId2">
            <a:extLst>
              <a:ext uri="{28A0092B-C50C-407E-A947-70E740481C1C}">
                <a14:useLocalDpi xmlns:a14="http://schemas.microsoft.com/office/drawing/2010/main" val="0"/>
              </a:ext>
            </a:extLst>
          </a:blip>
          <a:srcRect r="21198"/>
          <a:stretch/>
        </p:blipFill>
        <p:spPr>
          <a:xfrm>
            <a:off x="5475" y="0"/>
            <a:ext cx="9135533" cy="5616196"/>
          </a:xfrm>
          <a:prstGeom prst="rect">
            <a:avLst/>
          </a:prstGeom>
        </p:spPr>
      </p:pic>
      <p:pic>
        <p:nvPicPr>
          <p:cNvPr id="11" name="Grafik 10"/>
          <p:cNvPicPr>
            <a:picLocks noChangeAspect="1"/>
          </p:cNvPicPr>
          <p:nvPr userDrawn="1"/>
        </p:nvPicPr>
        <p:blipFill rotWithShape="1">
          <a:blip r:embed="rId3" cstate="print">
            <a:extLst>
              <a:ext uri="{28A0092B-C50C-407E-A947-70E740481C1C}">
                <a14:useLocalDpi xmlns:a14="http://schemas.microsoft.com/office/drawing/2010/main" val="0"/>
              </a:ext>
            </a:extLst>
          </a:blip>
          <a:srcRect t="12525" b="12327"/>
          <a:stretch/>
        </p:blipFill>
        <p:spPr>
          <a:xfrm>
            <a:off x="100931" y="6355643"/>
            <a:ext cx="1896967" cy="407194"/>
          </a:xfrm>
          <a:prstGeom prst="rect">
            <a:avLst/>
          </a:prstGeom>
        </p:spPr>
      </p:pic>
      <p:pic>
        <p:nvPicPr>
          <p:cNvPr id="12" name="Grafik 1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910925" y="6267461"/>
            <a:ext cx="1766221" cy="542903"/>
          </a:xfrm>
          <a:prstGeom prst="rect">
            <a:avLst/>
          </a:prstGeom>
        </p:spPr>
      </p:pic>
      <p:sp>
        <p:nvSpPr>
          <p:cNvPr id="2" name="Title 1"/>
          <p:cNvSpPr>
            <a:spLocks noGrp="1"/>
          </p:cNvSpPr>
          <p:nvPr>
            <p:ph type="title"/>
          </p:nvPr>
        </p:nvSpPr>
        <p:spPr>
          <a:xfrm>
            <a:off x="629841" y="365126"/>
            <a:ext cx="7886700" cy="1325563"/>
          </a:xfrm>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Content Placeholder 3"/>
          <p:cNvSpPr>
            <a:spLocks noGrp="1"/>
          </p:cNvSpPr>
          <p:nvPr>
            <p:ph sz="half" idx="2"/>
          </p:nvPr>
        </p:nvSpPr>
        <p:spPr>
          <a:xfrm>
            <a:off x="629842" y="2505075"/>
            <a:ext cx="3868340"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Content Placeholder 5"/>
          <p:cNvSpPr>
            <a:spLocks noGrp="1"/>
          </p:cNvSpPr>
          <p:nvPr>
            <p:ph sz="quarter" idx="4"/>
          </p:nvPr>
        </p:nvSpPr>
        <p:spPr>
          <a:xfrm>
            <a:off x="4629150" y="2505075"/>
            <a:ext cx="3887391"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64E9C2C7-FF2A-4C00-8C22-B1D12064F5B9}" type="datetime1">
              <a:rPr lang="en-US" smtClean="0"/>
              <a:t>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lvl1pPr>
              <a:defRPr sz="1400" baseline="0">
                <a:solidFill>
                  <a:schemeClr val="tx1"/>
                </a:solidFill>
              </a:defRPr>
            </a:lvl1pPr>
          </a:lstStyle>
          <a:p>
            <a:fld id="{9B618960-8005-486C-9A75-10CB2AAC16F9}" type="slidenum">
              <a:rPr lang="en-US" smtClean="0"/>
              <a:pPr/>
              <a:t>‹Nr.›</a:t>
            </a:fld>
            <a:endParaRPr lang="en-US" dirty="0"/>
          </a:p>
        </p:txBody>
      </p:sp>
    </p:spTree>
    <p:extLst>
      <p:ext uri="{BB962C8B-B14F-4D97-AF65-F5344CB8AC3E}">
        <p14:creationId xmlns:p14="http://schemas.microsoft.com/office/powerpoint/2010/main" val="4247083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pic>
        <p:nvPicPr>
          <p:cNvPr id="6" name="Grafik 5"/>
          <p:cNvPicPr>
            <a:picLocks noChangeAspect="1"/>
          </p:cNvPicPr>
          <p:nvPr userDrawn="1"/>
        </p:nvPicPr>
        <p:blipFill rotWithShape="1">
          <a:blip r:embed="rId2">
            <a:extLst>
              <a:ext uri="{28A0092B-C50C-407E-A947-70E740481C1C}">
                <a14:useLocalDpi xmlns:a14="http://schemas.microsoft.com/office/drawing/2010/main" val="0"/>
              </a:ext>
            </a:extLst>
          </a:blip>
          <a:srcRect r="21198"/>
          <a:stretch/>
        </p:blipFill>
        <p:spPr>
          <a:xfrm>
            <a:off x="5475" y="0"/>
            <a:ext cx="9135533" cy="5616196"/>
          </a:xfrm>
          <a:prstGeom prst="rect">
            <a:avLst/>
          </a:prstGeom>
        </p:spPr>
      </p:pic>
      <p:pic>
        <p:nvPicPr>
          <p:cNvPr id="7" name="Grafik 6"/>
          <p:cNvPicPr>
            <a:picLocks noChangeAspect="1"/>
          </p:cNvPicPr>
          <p:nvPr userDrawn="1"/>
        </p:nvPicPr>
        <p:blipFill rotWithShape="1">
          <a:blip r:embed="rId3" cstate="print">
            <a:extLst>
              <a:ext uri="{28A0092B-C50C-407E-A947-70E740481C1C}">
                <a14:useLocalDpi xmlns:a14="http://schemas.microsoft.com/office/drawing/2010/main" val="0"/>
              </a:ext>
            </a:extLst>
          </a:blip>
          <a:srcRect t="12525" b="12327"/>
          <a:stretch/>
        </p:blipFill>
        <p:spPr>
          <a:xfrm>
            <a:off x="100931" y="6355643"/>
            <a:ext cx="1896967" cy="407194"/>
          </a:xfrm>
          <a:prstGeom prst="rect">
            <a:avLst/>
          </a:prstGeom>
        </p:spPr>
      </p:pic>
      <p:pic>
        <p:nvPicPr>
          <p:cNvPr id="8" name="Grafik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688889" y="6219934"/>
            <a:ext cx="1766221" cy="542903"/>
          </a:xfrm>
          <a:prstGeom prst="rect">
            <a:avLst/>
          </a:prstGeom>
        </p:spPr>
      </p:pic>
      <p:sp>
        <p:nvSpPr>
          <p:cNvPr id="2" name="Title 1"/>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5B70BA44-591A-4751-9BD7-A92312182F57}" type="datetime1">
              <a:rPr lang="en-US" smtClean="0"/>
              <a:t>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6457950" y="6356351"/>
            <a:ext cx="2057400" cy="365125"/>
          </a:xfrm>
        </p:spPr>
        <p:txBody>
          <a:bodyPr/>
          <a:lstStyle>
            <a:lvl1pPr>
              <a:defRPr sz="1400" baseline="0">
                <a:solidFill>
                  <a:schemeClr val="tx1"/>
                </a:solidFill>
              </a:defRPr>
            </a:lvl1pPr>
          </a:lstStyle>
          <a:p>
            <a:fld id="{9B618960-8005-486C-9A75-10CB2AAC16F9}" type="slidenum">
              <a:rPr lang="en-US" smtClean="0"/>
              <a:pPr/>
              <a:t>‹Nr.›</a:t>
            </a:fld>
            <a:endParaRPr lang="en-US" dirty="0"/>
          </a:p>
        </p:txBody>
      </p:sp>
    </p:spTree>
    <p:extLst>
      <p:ext uri="{BB962C8B-B14F-4D97-AF65-F5344CB8AC3E}">
        <p14:creationId xmlns:p14="http://schemas.microsoft.com/office/powerpoint/2010/main" val="846797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C98BDB-36B0-4D69-BAA8-82AA721221F4}" type="datetime1">
              <a:rPr lang="en-US" smtClean="0"/>
              <a:t>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‹Nr.›</a:t>
            </a:fld>
            <a:endParaRPr lang="en-US"/>
          </a:p>
        </p:txBody>
      </p:sp>
    </p:spTree>
    <p:extLst>
      <p:ext uri="{BB962C8B-B14F-4D97-AF65-F5344CB8AC3E}">
        <p14:creationId xmlns:p14="http://schemas.microsoft.com/office/powerpoint/2010/main" val="847348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Titelmasterformat durch Klicken bearbeiten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e Placeholder 4"/>
          <p:cNvSpPr>
            <a:spLocks noGrp="1"/>
          </p:cNvSpPr>
          <p:nvPr>
            <p:ph type="dt" sz="half" idx="10"/>
          </p:nvPr>
        </p:nvSpPr>
        <p:spPr/>
        <p:txBody>
          <a:bodyPr/>
          <a:lstStyle/>
          <a:p>
            <a:fld id="{275806D0-F014-41EC-BC6D-BE2010005E23}" type="datetime1">
              <a:rPr lang="en-US" smtClean="0"/>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‹Nr.›</a:t>
            </a:fld>
            <a:endParaRPr lang="en-US"/>
          </a:p>
        </p:txBody>
      </p:sp>
    </p:spTree>
    <p:extLst>
      <p:ext uri="{BB962C8B-B14F-4D97-AF65-F5344CB8AC3E}">
        <p14:creationId xmlns:p14="http://schemas.microsoft.com/office/powerpoint/2010/main" val="4128061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e Placeholder 4"/>
          <p:cNvSpPr>
            <a:spLocks noGrp="1"/>
          </p:cNvSpPr>
          <p:nvPr>
            <p:ph type="dt" sz="half" idx="10"/>
          </p:nvPr>
        </p:nvSpPr>
        <p:spPr/>
        <p:txBody>
          <a:bodyPr/>
          <a:lstStyle/>
          <a:p>
            <a:fld id="{8B56ED79-53E4-424B-A538-ACBC3535F87B}" type="datetime1">
              <a:rPr lang="en-US" smtClean="0"/>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‹Nr.›</a:t>
            </a:fld>
            <a:endParaRPr lang="en-US"/>
          </a:p>
        </p:txBody>
      </p:sp>
    </p:spTree>
    <p:extLst>
      <p:ext uri="{BB962C8B-B14F-4D97-AF65-F5344CB8AC3E}">
        <p14:creationId xmlns:p14="http://schemas.microsoft.com/office/powerpoint/2010/main" val="2781233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0F50A5-A980-4F4E-AE9D-5F9EB844B9DC}" type="datetime1">
              <a:rPr lang="en-US" smtClean="0"/>
              <a:t>11/4/2019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t>‹Nr.›</a:t>
            </a:fld>
            <a:endParaRPr lang="en-US"/>
          </a:p>
        </p:txBody>
      </p:sp>
    </p:spTree>
    <p:extLst>
      <p:ext uri="{BB962C8B-B14F-4D97-AF65-F5344CB8AC3E}">
        <p14:creationId xmlns:p14="http://schemas.microsoft.com/office/powerpoint/2010/main" val="5389548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hyperlink" Target="https://www.etf.europa.eu/sites/default/files/m/576199725ED683BBC1257BE8005DCF99_Work-based%20learning_Literature%20review.pdf"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www.etf.europa.eu/sites/default/files/m/576199725ED683BBC1257BE8005DCF99_Work-based%20learning_Literature%20review.pdf"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https://www.etf.europa.eu/sites/default/files/m/576199725ED683BBC1257BE8005DCF99_Work-based%20learning_Literature%20review.pdf"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hyperlink" Target="https://www.etf.europa.eu/sites/default/files/m/576199725ED683BBC1257BE8005DCF99_Work-based%20learning_Literature%20review.pdf"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hyperlink" Target="https://www.etf.europa.eu/sites/default/files/m/576199725ED683BBC1257BE8005DCF99_Work-based%20learning_Literature%20review.pdf"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3887" y="1709740"/>
            <a:ext cx="8049057" cy="3228020"/>
          </a:xfrm>
        </p:spPr>
        <p:txBody>
          <a:bodyPr/>
          <a:lstStyle/>
          <a:p>
            <a:r>
              <a:rPr lang="de-AT" b="1" dirty="0" err="1">
                <a:effectLst>
                  <a:outerShdw blurRad="50800" dist="38100" dir="2700000" algn="tl" rotWithShape="0">
                    <a:prstClr val="black">
                      <a:alpha val="40000"/>
                    </a:prstClr>
                  </a:outerShdw>
                </a:effectLst>
              </a:rPr>
              <a:t>Obstacles</a:t>
            </a:r>
            <a:r>
              <a:rPr lang="de-AT" b="1" dirty="0">
                <a:effectLst>
                  <a:outerShdw blurRad="50800" dist="38100" dir="2700000" algn="tl" rotWithShape="0">
                    <a:prstClr val="black">
                      <a:alpha val="40000"/>
                    </a:prstClr>
                  </a:outerShdw>
                </a:effectLst>
              </a:rPr>
              <a:t> </a:t>
            </a:r>
            <a:r>
              <a:rPr lang="de-AT" b="1" dirty="0" err="1">
                <a:effectLst>
                  <a:outerShdw blurRad="50800" dist="38100" dir="2700000" algn="tl" rotWithShape="0">
                    <a:prstClr val="black">
                      <a:alpha val="40000"/>
                    </a:prstClr>
                  </a:outerShdw>
                </a:effectLst>
              </a:rPr>
              <a:t>to</a:t>
            </a:r>
            <a:r>
              <a:rPr lang="de-AT" b="1" dirty="0">
                <a:effectLst>
                  <a:outerShdw blurRad="50800" dist="38100" dir="2700000" algn="tl" rotWithShape="0">
                    <a:prstClr val="black">
                      <a:alpha val="40000"/>
                    </a:prstClr>
                  </a:outerShdw>
                </a:effectLst>
              </a:rPr>
              <a:t> </a:t>
            </a:r>
            <a:r>
              <a:rPr lang="de-AT" b="1" dirty="0" err="1">
                <a:effectLst>
                  <a:outerShdw blurRad="50800" dist="38100" dir="2700000" algn="tl" rotWithShape="0">
                    <a:prstClr val="black">
                      <a:alpha val="40000"/>
                    </a:prstClr>
                  </a:outerShdw>
                </a:effectLst>
              </a:rPr>
              <a:t>quality</a:t>
            </a:r>
            <a:r>
              <a:rPr lang="de-AT" b="1" dirty="0">
                <a:effectLst>
                  <a:outerShdw blurRad="50800" dist="38100" dir="2700000" algn="tl" rotWithShape="0">
                    <a:prstClr val="black">
                      <a:alpha val="40000"/>
                    </a:prstClr>
                  </a:outerShdw>
                </a:effectLst>
              </a:rPr>
              <a:t> </a:t>
            </a:r>
            <a:br>
              <a:rPr lang="de-AT" b="1" dirty="0">
                <a:effectLst>
                  <a:outerShdw blurRad="50800" dist="38100" dir="2700000" algn="tl" rotWithShape="0">
                    <a:prstClr val="black">
                      <a:alpha val="40000"/>
                    </a:prstClr>
                  </a:outerShdw>
                </a:effectLst>
              </a:rPr>
            </a:br>
            <a:r>
              <a:rPr lang="de-AT" b="1" dirty="0">
                <a:effectLst>
                  <a:outerShdw blurRad="50800" dist="38100" dir="2700000" algn="tl" rotWithShape="0">
                    <a:prstClr val="black">
                      <a:alpha val="40000"/>
                    </a:prstClr>
                  </a:outerShdw>
                </a:effectLst>
              </a:rPr>
              <a:t>in WBL </a:t>
            </a:r>
            <a:r>
              <a:rPr lang="de-AT" b="1" dirty="0" err="1">
                <a:effectLst>
                  <a:outerShdw blurRad="50800" dist="38100" dir="2700000" algn="tl" rotWithShape="0">
                    <a:prstClr val="black">
                      <a:alpha val="40000"/>
                    </a:prstClr>
                  </a:outerShdw>
                </a:effectLst>
              </a:rPr>
              <a:t>and</a:t>
            </a:r>
            <a:r>
              <a:rPr lang="de-AT" b="1" dirty="0">
                <a:effectLst>
                  <a:outerShdw blurRad="50800" dist="38100" dir="2700000" algn="tl" rotWithShape="0">
                    <a:prstClr val="black">
                      <a:alpha val="40000"/>
                    </a:prstClr>
                  </a:outerShdw>
                </a:effectLst>
              </a:rPr>
              <a:t> </a:t>
            </a:r>
            <a:r>
              <a:rPr lang="de-AT" b="1" dirty="0" err="1">
                <a:effectLst>
                  <a:outerShdw blurRad="50800" dist="38100" dir="2700000" algn="tl" rotWithShape="0">
                    <a:prstClr val="black">
                      <a:alpha val="40000"/>
                    </a:prstClr>
                  </a:outerShdw>
                </a:effectLst>
              </a:rPr>
              <a:t>its</a:t>
            </a:r>
            <a:r>
              <a:rPr lang="de-AT" b="1" dirty="0">
                <a:effectLst>
                  <a:outerShdw blurRad="50800" dist="38100" dir="2700000" algn="tl" rotWithShape="0">
                    <a:prstClr val="black">
                      <a:alpha val="40000"/>
                    </a:prstClr>
                  </a:outerShdw>
                </a:effectLst>
              </a:rPr>
              <a:t> </a:t>
            </a:r>
            <a:r>
              <a:rPr lang="de-AT" b="1" dirty="0" err="1">
                <a:effectLst>
                  <a:outerShdw blurRad="50800" dist="38100" dir="2700000" algn="tl" rotWithShape="0">
                    <a:prstClr val="black">
                      <a:alpha val="40000"/>
                    </a:prstClr>
                  </a:outerShdw>
                </a:effectLst>
              </a:rPr>
              <a:t>perceptions</a:t>
            </a:r>
            <a:endParaRPr lang="en-US" b="1" dirty="0">
              <a:effectLst>
                <a:outerShdw blurRad="50800" dist="38100" dir="2700000" algn="tl" rotWithShape="0">
                  <a:prstClr val="black">
                    <a:alpha val="40000"/>
                  </a:prstClr>
                </a:outerShdw>
              </a:effectLst>
            </a:endParaRPr>
          </a:p>
        </p:txBody>
      </p:sp>
      <p:sp>
        <p:nvSpPr>
          <p:cNvPr id="4" name="Fußzeilenplatzhalter 3">
            <a:extLst>
              <a:ext uri="{FF2B5EF4-FFF2-40B4-BE49-F238E27FC236}">
                <a16:creationId xmlns:a16="http://schemas.microsoft.com/office/drawing/2014/main" xmlns="" id="{B05B346E-97B8-4886-A7A1-F0EC0B51B853}"/>
              </a:ext>
            </a:extLst>
          </p:cNvPr>
          <p:cNvSpPr>
            <a:spLocks noGrp="1"/>
          </p:cNvSpPr>
          <p:nvPr>
            <p:ph type="ftr" sz="quarter" idx="11"/>
          </p:nvPr>
        </p:nvSpPr>
        <p:spPr/>
        <p:txBody>
          <a:bodyPr/>
          <a:lstStyle/>
          <a:p>
            <a:endParaRPr lang="en-US"/>
          </a:p>
        </p:txBody>
      </p:sp>
      <p:sp>
        <p:nvSpPr>
          <p:cNvPr id="5" name="Foliennummernplatzhalter 4">
            <a:extLst>
              <a:ext uri="{FF2B5EF4-FFF2-40B4-BE49-F238E27FC236}">
                <a16:creationId xmlns:a16="http://schemas.microsoft.com/office/drawing/2014/main" xmlns="" id="{9F26A40F-0177-4484-B4C6-4BC743FAA441}"/>
              </a:ext>
            </a:extLst>
          </p:cNvPr>
          <p:cNvSpPr>
            <a:spLocks noGrp="1"/>
          </p:cNvSpPr>
          <p:nvPr>
            <p:ph type="sldNum" sz="quarter" idx="12"/>
          </p:nvPr>
        </p:nvSpPr>
        <p:spPr/>
        <p:txBody>
          <a:bodyPr/>
          <a:lstStyle/>
          <a:p>
            <a:fld id="{9B618960-8005-486C-9A75-10CB2AAC16F9}" type="slidenum">
              <a:rPr lang="en-US" smtClean="0"/>
              <a:t>1</a:t>
            </a:fld>
            <a:endParaRPr lang="en-US"/>
          </a:p>
        </p:txBody>
      </p:sp>
    </p:spTree>
    <p:extLst>
      <p:ext uri="{BB962C8B-B14F-4D97-AF65-F5344CB8AC3E}">
        <p14:creationId xmlns:p14="http://schemas.microsoft.com/office/powerpoint/2010/main" val="959778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628649" y="1825625"/>
            <a:ext cx="7434695" cy="4351338"/>
          </a:xfrm>
        </p:spPr>
        <p:txBody>
          <a:bodyPr>
            <a:normAutofit/>
          </a:bodyPr>
          <a:lstStyle/>
          <a:p>
            <a:pPr marL="0" indent="0" algn="just">
              <a:buClr>
                <a:srgbClr val="002F59"/>
              </a:buClr>
              <a:buNone/>
            </a:pPr>
            <a:endParaRPr lang="en-GB" sz="2000" dirty="0"/>
          </a:p>
          <a:p>
            <a:pPr marL="0" indent="0" algn="just">
              <a:buClr>
                <a:srgbClr val="002F59"/>
              </a:buClr>
              <a:buNone/>
            </a:pPr>
            <a:r>
              <a:rPr lang="en-GB" sz="2000" dirty="0"/>
              <a:t>According to the report of the European Training Foundation, the main obstacles to WBL are as follows:</a:t>
            </a:r>
          </a:p>
          <a:p>
            <a:pPr marL="0" indent="0">
              <a:buClr>
                <a:srgbClr val="002F59"/>
              </a:buClr>
              <a:buNone/>
            </a:pPr>
            <a:endParaRPr lang="en-GB" sz="1600" dirty="0">
              <a:solidFill>
                <a:srgbClr val="FF0000"/>
              </a:solidFill>
            </a:endParaRPr>
          </a:p>
          <a:p>
            <a:pPr>
              <a:buClr>
                <a:srgbClr val="002F59"/>
              </a:buClr>
            </a:pPr>
            <a:r>
              <a:rPr lang="en-IE" sz="2200" i="1" dirty="0"/>
              <a:t>Obstacles to optimal public policy support</a:t>
            </a:r>
          </a:p>
          <a:p>
            <a:pPr>
              <a:buClr>
                <a:srgbClr val="002F59"/>
              </a:buClr>
            </a:pPr>
            <a:r>
              <a:rPr lang="en-IE" sz="2200" i="1" dirty="0"/>
              <a:t>Obstacles to the recognition of WBL</a:t>
            </a:r>
          </a:p>
          <a:p>
            <a:pPr>
              <a:buClr>
                <a:srgbClr val="002F59"/>
              </a:buClr>
            </a:pPr>
            <a:r>
              <a:rPr lang="en-IE" sz="2200" i="1" dirty="0"/>
              <a:t>Poaching</a:t>
            </a:r>
          </a:p>
          <a:p>
            <a:pPr>
              <a:buClr>
                <a:srgbClr val="002F59"/>
              </a:buClr>
            </a:pPr>
            <a:r>
              <a:rPr lang="en-IE" sz="2200" i="1" dirty="0"/>
              <a:t>Lack of a legal structure and paucity of data</a:t>
            </a:r>
          </a:p>
        </p:txBody>
      </p:sp>
      <p:sp>
        <p:nvSpPr>
          <p:cNvPr id="5" name="Titel 1"/>
          <p:cNvSpPr>
            <a:spLocks noGrp="1"/>
          </p:cNvSpPr>
          <p:nvPr>
            <p:ph type="title"/>
          </p:nvPr>
        </p:nvSpPr>
        <p:spPr>
          <a:xfrm>
            <a:off x="933650" y="365126"/>
            <a:ext cx="7581699" cy="1325563"/>
          </a:xfrm>
          <a:ln>
            <a:noFill/>
          </a:ln>
        </p:spPr>
        <p:txBody>
          <a:bodyPr>
            <a:normAutofit/>
          </a:bodyPr>
          <a:lstStyle/>
          <a:p>
            <a:r>
              <a:rPr lang="de-AT" dirty="0" err="1">
                <a:solidFill>
                  <a:schemeClr val="bg1"/>
                </a:solidFill>
                <a:effectLst>
                  <a:outerShdw blurRad="50800" dist="38100" dir="2700000" algn="tl" rotWithShape="0">
                    <a:prstClr val="black">
                      <a:alpha val="40000"/>
                    </a:prstClr>
                  </a:outerShdw>
                </a:effectLst>
              </a:rPr>
              <a:t>Obstacles</a:t>
            </a:r>
            <a:r>
              <a:rPr lang="de-AT" dirty="0">
                <a:solidFill>
                  <a:schemeClr val="bg1"/>
                </a:solidFill>
                <a:effectLst>
                  <a:outerShdw blurRad="50800" dist="38100" dir="2700000" algn="tl" rotWithShape="0">
                    <a:prstClr val="black">
                      <a:alpha val="40000"/>
                    </a:prstClr>
                  </a:outerShdw>
                </a:effectLst>
              </a:rPr>
              <a:t> </a:t>
            </a:r>
            <a:r>
              <a:rPr lang="de-AT" dirty="0" err="1">
                <a:solidFill>
                  <a:schemeClr val="bg1"/>
                </a:solidFill>
                <a:effectLst>
                  <a:outerShdw blurRad="50800" dist="38100" dir="2700000" algn="tl" rotWithShape="0">
                    <a:prstClr val="black">
                      <a:alpha val="40000"/>
                    </a:prstClr>
                  </a:outerShdw>
                </a:effectLst>
              </a:rPr>
              <a:t>to</a:t>
            </a:r>
            <a:r>
              <a:rPr lang="de-AT" dirty="0">
                <a:solidFill>
                  <a:schemeClr val="bg1"/>
                </a:solidFill>
                <a:effectLst>
                  <a:outerShdw blurRad="50800" dist="38100" dir="2700000" algn="tl" rotWithShape="0">
                    <a:prstClr val="black">
                      <a:alpha val="40000"/>
                    </a:prstClr>
                  </a:outerShdw>
                </a:effectLst>
              </a:rPr>
              <a:t> </a:t>
            </a:r>
            <a:r>
              <a:rPr lang="de-AT" dirty="0" err="1">
                <a:solidFill>
                  <a:schemeClr val="bg1"/>
                </a:solidFill>
                <a:effectLst>
                  <a:outerShdw blurRad="50800" dist="38100" dir="2700000" algn="tl" rotWithShape="0">
                    <a:prstClr val="black">
                      <a:alpha val="40000"/>
                    </a:prstClr>
                  </a:outerShdw>
                </a:effectLst>
              </a:rPr>
              <a:t>work-based</a:t>
            </a:r>
            <a:r>
              <a:rPr lang="de-AT" dirty="0">
                <a:solidFill>
                  <a:schemeClr val="bg1"/>
                </a:solidFill>
                <a:effectLst>
                  <a:outerShdw blurRad="50800" dist="38100" dir="2700000" algn="tl" rotWithShape="0">
                    <a:prstClr val="black">
                      <a:alpha val="40000"/>
                    </a:prstClr>
                  </a:outerShdw>
                </a:effectLst>
              </a:rPr>
              <a:t> </a:t>
            </a:r>
            <a:r>
              <a:rPr lang="de-AT" dirty="0" err="1">
                <a:solidFill>
                  <a:schemeClr val="bg1"/>
                </a:solidFill>
                <a:effectLst>
                  <a:outerShdw blurRad="50800" dist="38100" dir="2700000" algn="tl" rotWithShape="0">
                    <a:prstClr val="black">
                      <a:alpha val="40000"/>
                    </a:prstClr>
                  </a:outerShdw>
                </a:effectLst>
              </a:rPr>
              <a:t>learning</a:t>
            </a:r>
            <a:endParaRPr lang="de-AT" dirty="0">
              <a:solidFill>
                <a:schemeClr val="bg1"/>
              </a:solidFill>
              <a:effectLst>
                <a:outerShdw blurRad="50800" dist="38100" dir="2700000" algn="tl" rotWithShape="0">
                  <a:prstClr val="black">
                    <a:alpha val="40000"/>
                  </a:prstClr>
                </a:outerShdw>
              </a:effectLst>
            </a:endParaRPr>
          </a:p>
        </p:txBody>
      </p:sp>
      <p:sp>
        <p:nvSpPr>
          <p:cNvPr id="2" name="Fußzeilenplatzhalter 1">
            <a:extLst>
              <a:ext uri="{FF2B5EF4-FFF2-40B4-BE49-F238E27FC236}">
                <a16:creationId xmlns:a16="http://schemas.microsoft.com/office/drawing/2014/main" xmlns="" id="{9915506A-3BEA-435E-9CA8-EF3D3B02EE3C}"/>
              </a:ext>
            </a:extLst>
          </p:cNvPr>
          <p:cNvSpPr>
            <a:spLocks noGrp="1"/>
          </p:cNvSpPr>
          <p:nvPr>
            <p:ph type="ftr" sz="quarter" idx="11"/>
          </p:nvPr>
        </p:nvSpPr>
        <p:spPr/>
        <p:txBody>
          <a:bodyPr/>
          <a:lstStyle/>
          <a:p>
            <a:endParaRPr lang="en-US"/>
          </a:p>
        </p:txBody>
      </p:sp>
      <p:sp>
        <p:nvSpPr>
          <p:cNvPr id="4" name="Foliennummernplatzhalter 3">
            <a:extLst>
              <a:ext uri="{FF2B5EF4-FFF2-40B4-BE49-F238E27FC236}">
                <a16:creationId xmlns:a16="http://schemas.microsoft.com/office/drawing/2014/main" xmlns="" id="{8615DB0A-5FB8-4BF8-AF96-9C4BC4C9B87D}"/>
              </a:ext>
            </a:extLst>
          </p:cNvPr>
          <p:cNvSpPr>
            <a:spLocks noGrp="1"/>
          </p:cNvSpPr>
          <p:nvPr>
            <p:ph type="sldNum" sz="quarter" idx="12"/>
          </p:nvPr>
        </p:nvSpPr>
        <p:spPr/>
        <p:txBody>
          <a:bodyPr/>
          <a:lstStyle/>
          <a:p>
            <a:fld id="{9B618960-8005-486C-9A75-10CB2AAC16F9}" type="slidenum">
              <a:rPr lang="en-US" smtClean="0"/>
              <a:pPr/>
              <a:t>2</a:t>
            </a:fld>
            <a:endParaRPr lang="en-US" dirty="0"/>
          </a:p>
        </p:txBody>
      </p:sp>
    </p:spTree>
    <p:extLst>
      <p:ext uri="{BB962C8B-B14F-4D97-AF65-F5344CB8AC3E}">
        <p14:creationId xmlns:p14="http://schemas.microsoft.com/office/powerpoint/2010/main" val="4131370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628649" y="1825625"/>
            <a:ext cx="7434695" cy="4351338"/>
          </a:xfrm>
        </p:spPr>
        <p:txBody>
          <a:bodyPr>
            <a:normAutofit/>
          </a:bodyPr>
          <a:lstStyle/>
          <a:p>
            <a:pPr marL="0" indent="0" algn="ctr">
              <a:buClr>
                <a:srgbClr val="002F59"/>
              </a:buClr>
              <a:buNone/>
            </a:pPr>
            <a:endParaRPr lang="en-IE" sz="2000" b="1" dirty="0">
              <a:solidFill>
                <a:srgbClr val="94C11F"/>
              </a:solidFill>
            </a:endParaRPr>
          </a:p>
          <a:p>
            <a:pPr algn="just">
              <a:buClr>
                <a:srgbClr val="002F59"/>
              </a:buClr>
            </a:pPr>
            <a:r>
              <a:rPr lang="en-IE" sz="2200" i="1" dirty="0"/>
              <a:t>Obstacles related to ensuring the quality of WBL</a:t>
            </a:r>
          </a:p>
          <a:p>
            <a:pPr algn="just">
              <a:lnSpc>
                <a:spcPct val="100000"/>
              </a:lnSpc>
              <a:buClr>
                <a:srgbClr val="002F59"/>
              </a:buClr>
            </a:pPr>
            <a:r>
              <a:rPr lang="en-IE" sz="2200" i="1" dirty="0"/>
              <a:t>Availability of WBL opportunities and coordination with employers</a:t>
            </a:r>
          </a:p>
          <a:p>
            <a:pPr algn="just">
              <a:lnSpc>
                <a:spcPct val="100000"/>
              </a:lnSpc>
              <a:buClr>
                <a:srgbClr val="002F59"/>
              </a:buClr>
            </a:pPr>
            <a:r>
              <a:rPr lang="en-IE" sz="2200" i="1" dirty="0"/>
              <a:t>Negative perceptions</a:t>
            </a:r>
          </a:p>
          <a:p>
            <a:pPr algn="just">
              <a:lnSpc>
                <a:spcPct val="100000"/>
              </a:lnSpc>
              <a:buClr>
                <a:srgbClr val="002F59"/>
              </a:buClr>
            </a:pPr>
            <a:r>
              <a:rPr lang="en-IE" sz="2200" i="1" dirty="0"/>
              <a:t>Working conditions and the tendency to reproduce work distribution patterns</a:t>
            </a:r>
            <a:endParaRPr lang="en-GB" sz="2200" i="1" dirty="0"/>
          </a:p>
          <a:p>
            <a:pPr marL="0" indent="0">
              <a:buClr>
                <a:srgbClr val="002F59"/>
              </a:buClr>
              <a:buNone/>
            </a:pPr>
            <a:endParaRPr lang="en-GB" sz="1600" dirty="0">
              <a:solidFill>
                <a:srgbClr val="FF0000"/>
              </a:solidFill>
            </a:endParaRPr>
          </a:p>
          <a:p>
            <a:pPr marL="0" indent="0">
              <a:buClr>
                <a:srgbClr val="002F59"/>
              </a:buClr>
              <a:buNone/>
            </a:pPr>
            <a:endParaRPr lang="en-GB" sz="1600" dirty="0">
              <a:solidFill>
                <a:srgbClr val="FF0000"/>
              </a:solidFill>
            </a:endParaRPr>
          </a:p>
        </p:txBody>
      </p:sp>
      <p:sp>
        <p:nvSpPr>
          <p:cNvPr id="5" name="Titel 1"/>
          <p:cNvSpPr>
            <a:spLocks noGrp="1"/>
          </p:cNvSpPr>
          <p:nvPr>
            <p:ph type="title"/>
          </p:nvPr>
        </p:nvSpPr>
        <p:spPr>
          <a:xfrm>
            <a:off x="933650" y="365126"/>
            <a:ext cx="7581699" cy="1325563"/>
          </a:xfrm>
          <a:ln>
            <a:noFill/>
          </a:ln>
        </p:spPr>
        <p:txBody>
          <a:bodyPr>
            <a:normAutofit/>
          </a:bodyPr>
          <a:lstStyle/>
          <a:p>
            <a:r>
              <a:rPr lang="de-AT" dirty="0" err="1">
                <a:solidFill>
                  <a:schemeClr val="bg1"/>
                </a:solidFill>
                <a:effectLst>
                  <a:outerShdw blurRad="50800" dist="38100" dir="2700000" algn="tl" rotWithShape="0">
                    <a:prstClr val="black">
                      <a:alpha val="40000"/>
                    </a:prstClr>
                  </a:outerShdw>
                </a:effectLst>
              </a:rPr>
              <a:t>Obstacles</a:t>
            </a:r>
            <a:r>
              <a:rPr lang="de-AT" dirty="0">
                <a:solidFill>
                  <a:schemeClr val="bg1"/>
                </a:solidFill>
                <a:effectLst>
                  <a:outerShdw blurRad="50800" dist="38100" dir="2700000" algn="tl" rotWithShape="0">
                    <a:prstClr val="black">
                      <a:alpha val="40000"/>
                    </a:prstClr>
                  </a:outerShdw>
                </a:effectLst>
              </a:rPr>
              <a:t> </a:t>
            </a:r>
            <a:r>
              <a:rPr lang="de-AT" dirty="0" err="1">
                <a:solidFill>
                  <a:schemeClr val="bg1"/>
                </a:solidFill>
                <a:effectLst>
                  <a:outerShdw blurRad="50800" dist="38100" dir="2700000" algn="tl" rotWithShape="0">
                    <a:prstClr val="black">
                      <a:alpha val="40000"/>
                    </a:prstClr>
                  </a:outerShdw>
                </a:effectLst>
              </a:rPr>
              <a:t>to</a:t>
            </a:r>
            <a:r>
              <a:rPr lang="de-AT" dirty="0">
                <a:solidFill>
                  <a:schemeClr val="bg1"/>
                </a:solidFill>
                <a:effectLst>
                  <a:outerShdw blurRad="50800" dist="38100" dir="2700000" algn="tl" rotWithShape="0">
                    <a:prstClr val="black">
                      <a:alpha val="40000"/>
                    </a:prstClr>
                  </a:outerShdw>
                </a:effectLst>
              </a:rPr>
              <a:t> </a:t>
            </a:r>
            <a:r>
              <a:rPr lang="de-AT" dirty="0" err="1">
                <a:solidFill>
                  <a:schemeClr val="bg1"/>
                </a:solidFill>
                <a:effectLst>
                  <a:outerShdw blurRad="50800" dist="38100" dir="2700000" algn="tl" rotWithShape="0">
                    <a:prstClr val="black">
                      <a:alpha val="40000"/>
                    </a:prstClr>
                  </a:outerShdw>
                </a:effectLst>
              </a:rPr>
              <a:t>work-based</a:t>
            </a:r>
            <a:r>
              <a:rPr lang="de-AT" dirty="0">
                <a:solidFill>
                  <a:schemeClr val="bg1"/>
                </a:solidFill>
                <a:effectLst>
                  <a:outerShdw blurRad="50800" dist="38100" dir="2700000" algn="tl" rotWithShape="0">
                    <a:prstClr val="black">
                      <a:alpha val="40000"/>
                    </a:prstClr>
                  </a:outerShdw>
                </a:effectLst>
              </a:rPr>
              <a:t> </a:t>
            </a:r>
            <a:r>
              <a:rPr lang="de-AT" dirty="0" err="1">
                <a:solidFill>
                  <a:schemeClr val="bg1"/>
                </a:solidFill>
                <a:effectLst>
                  <a:outerShdw blurRad="50800" dist="38100" dir="2700000" algn="tl" rotWithShape="0">
                    <a:prstClr val="black">
                      <a:alpha val="40000"/>
                    </a:prstClr>
                  </a:outerShdw>
                </a:effectLst>
              </a:rPr>
              <a:t>learning</a:t>
            </a:r>
            <a:endParaRPr lang="de-AT" dirty="0">
              <a:solidFill>
                <a:schemeClr val="bg1"/>
              </a:solidFill>
              <a:effectLst>
                <a:outerShdw blurRad="50800" dist="38100" dir="2700000" algn="tl" rotWithShape="0">
                  <a:prstClr val="black">
                    <a:alpha val="40000"/>
                  </a:prstClr>
                </a:outerShdw>
              </a:effectLst>
            </a:endParaRPr>
          </a:p>
        </p:txBody>
      </p:sp>
      <p:sp>
        <p:nvSpPr>
          <p:cNvPr id="2" name="Fußzeilenplatzhalter 1">
            <a:extLst>
              <a:ext uri="{FF2B5EF4-FFF2-40B4-BE49-F238E27FC236}">
                <a16:creationId xmlns:a16="http://schemas.microsoft.com/office/drawing/2014/main" xmlns="" id="{9915506A-3BEA-435E-9CA8-EF3D3B02EE3C}"/>
              </a:ext>
            </a:extLst>
          </p:cNvPr>
          <p:cNvSpPr>
            <a:spLocks noGrp="1"/>
          </p:cNvSpPr>
          <p:nvPr>
            <p:ph type="ftr" sz="quarter" idx="11"/>
          </p:nvPr>
        </p:nvSpPr>
        <p:spPr/>
        <p:txBody>
          <a:bodyPr/>
          <a:lstStyle/>
          <a:p>
            <a:endParaRPr lang="en-US"/>
          </a:p>
        </p:txBody>
      </p:sp>
      <p:sp>
        <p:nvSpPr>
          <p:cNvPr id="4" name="Foliennummernplatzhalter 3">
            <a:extLst>
              <a:ext uri="{FF2B5EF4-FFF2-40B4-BE49-F238E27FC236}">
                <a16:creationId xmlns:a16="http://schemas.microsoft.com/office/drawing/2014/main" xmlns="" id="{8615DB0A-5FB8-4BF8-AF96-9C4BC4C9B87D}"/>
              </a:ext>
            </a:extLst>
          </p:cNvPr>
          <p:cNvSpPr>
            <a:spLocks noGrp="1"/>
          </p:cNvSpPr>
          <p:nvPr>
            <p:ph type="sldNum" sz="quarter" idx="12"/>
          </p:nvPr>
        </p:nvSpPr>
        <p:spPr/>
        <p:txBody>
          <a:bodyPr/>
          <a:lstStyle/>
          <a:p>
            <a:fld id="{9B618960-8005-486C-9A75-10CB2AAC16F9}" type="slidenum">
              <a:rPr lang="en-US" smtClean="0"/>
              <a:pPr/>
              <a:t>3</a:t>
            </a:fld>
            <a:endParaRPr lang="en-US" dirty="0"/>
          </a:p>
        </p:txBody>
      </p:sp>
    </p:spTree>
    <p:extLst>
      <p:ext uri="{BB962C8B-B14F-4D97-AF65-F5344CB8AC3E}">
        <p14:creationId xmlns:p14="http://schemas.microsoft.com/office/powerpoint/2010/main" val="3112679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628649" y="1825625"/>
            <a:ext cx="7434695" cy="4351338"/>
          </a:xfrm>
        </p:spPr>
        <p:txBody>
          <a:bodyPr>
            <a:normAutofit/>
          </a:bodyPr>
          <a:lstStyle/>
          <a:p>
            <a:pPr marL="0" indent="0" algn="just">
              <a:buClr>
                <a:srgbClr val="002F59"/>
              </a:buClr>
              <a:buNone/>
            </a:pPr>
            <a:endParaRPr lang="en-IE" sz="1000" b="1" dirty="0">
              <a:solidFill>
                <a:srgbClr val="94C11F"/>
              </a:solidFill>
            </a:endParaRPr>
          </a:p>
          <a:p>
            <a:pPr marL="457200" indent="-457200" algn="just">
              <a:buClr>
                <a:srgbClr val="002F59"/>
              </a:buClr>
              <a:buAutoNum type="arabicPeriod"/>
            </a:pPr>
            <a:r>
              <a:rPr lang="en-IE" sz="2300" b="1" dirty="0">
                <a:solidFill>
                  <a:srgbClr val="002F59"/>
                </a:solidFill>
              </a:rPr>
              <a:t>Insufficient resources committed by employers to ensure that quality training is provided</a:t>
            </a:r>
          </a:p>
          <a:p>
            <a:pPr marL="0" indent="0" algn="just">
              <a:buNone/>
            </a:pPr>
            <a:r>
              <a:rPr lang="en-IE" sz="1800" dirty="0"/>
              <a:t>“The role of employers in WBL is crucial as they must devote staff time to planning, placement, assessment and review, as well as workplace supervision and training.</a:t>
            </a:r>
          </a:p>
          <a:p>
            <a:pPr marL="0" indent="0" algn="just">
              <a:buNone/>
            </a:pPr>
            <a:r>
              <a:rPr lang="en-IE" sz="1800" dirty="0"/>
              <a:t>To ensure that employers provide an optimal environment for learning, many countries with developed apprenticeship systems have put in place a process that regulates the resources companies must have to support apprentices.”</a:t>
            </a:r>
          </a:p>
          <a:p>
            <a:pPr marL="0" indent="0">
              <a:buNone/>
            </a:pPr>
            <a:endParaRPr lang="en-IE" sz="1000" dirty="0"/>
          </a:p>
          <a:p>
            <a:pPr marL="0" indent="0">
              <a:buNone/>
            </a:pPr>
            <a:r>
              <a:rPr lang="en-IE" sz="1000" dirty="0"/>
              <a:t>(European Training Foundation, 2013. WORK-BASED LEARNING: BENEFITS AND OBSTACLES, p. 39 available at: </a:t>
            </a:r>
            <a:r>
              <a:rPr lang="en-IE" sz="1000" dirty="0">
                <a:hlinkClick r:id="rId2"/>
              </a:rPr>
              <a:t>https://www.etf.europa.eu/sites/default/files/m/576199725ED683BBC1257BE8005DCF99_Work-based%20learning_Literature%20review.pdf</a:t>
            </a:r>
            <a:r>
              <a:rPr lang="en-IE" sz="1000" dirty="0"/>
              <a:t>, Accessed 6</a:t>
            </a:r>
            <a:r>
              <a:rPr lang="en-IE" sz="1000" baseline="30000" dirty="0"/>
              <a:t>th</a:t>
            </a:r>
            <a:r>
              <a:rPr lang="en-IE" sz="1000" dirty="0"/>
              <a:t> August 2019) </a:t>
            </a:r>
            <a:endParaRPr lang="en-GB" sz="1000" dirty="0"/>
          </a:p>
          <a:p>
            <a:pPr marL="0" indent="0" algn="just">
              <a:buNone/>
            </a:pPr>
            <a:endParaRPr lang="en-IE" sz="1800" dirty="0"/>
          </a:p>
          <a:p>
            <a:pPr marL="0" indent="0" algn="just">
              <a:buNone/>
            </a:pPr>
            <a:endParaRPr lang="en-IE" sz="1800" b="1" dirty="0">
              <a:solidFill>
                <a:srgbClr val="002F59"/>
              </a:solidFill>
            </a:endParaRPr>
          </a:p>
          <a:p>
            <a:pPr marL="0" indent="0" algn="just">
              <a:buNone/>
            </a:pPr>
            <a:endParaRPr lang="en-IE" sz="1800" b="1" dirty="0">
              <a:solidFill>
                <a:srgbClr val="002F59"/>
              </a:solidFill>
            </a:endParaRPr>
          </a:p>
          <a:p>
            <a:pPr marL="0" indent="0" algn="just">
              <a:buNone/>
            </a:pPr>
            <a:endParaRPr lang="en-IE" sz="1800" b="1" dirty="0">
              <a:solidFill>
                <a:srgbClr val="002F59"/>
              </a:solidFill>
            </a:endParaRPr>
          </a:p>
          <a:p>
            <a:pPr marL="0" indent="0" algn="just">
              <a:buNone/>
            </a:pPr>
            <a:endParaRPr lang="en-IE" sz="1800" b="1" dirty="0">
              <a:solidFill>
                <a:srgbClr val="002F59"/>
              </a:solidFill>
            </a:endParaRPr>
          </a:p>
        </p:txBody>
      </p:sp>
      <p:sp>
        <p:nvSpPr>
          <p:cNvPr id="5" name="Titel 1"/>
          <p:cNvSpPr>
            <a:spLocks noGrp="1"/>
          </p:cNvSpPr>
          <p:nvPr>
            <p:ph type="title"/>
          </p:nvPr>
        </p:nvSpPr>
        <p:spPr>
          <a:xfrm>
            <a:off x="933650" y="365126"/>
            <a:ext cx="7581699" cy="1325563"/>
          </a:xfrm>
          <a:ln>
            <a:noFill/>
          </a:ln>
        </p:spPr>
        <p:txBody>
          <a:bodyPr>
            <a:normAutofit/>
          </a:bodyPr>
          <a:lstStyle/>
          <a:p>
            <a:r>
              <a:rPr lang="en-GB" dirty="0">
                <a:solidFill>
                  <a:schemeClr val="bg1"/>
                </a:solidFill>
                <a:effectLst>
                  <a:outerShdw blurRad="50800" dist="38100" dir="2700000" algn="tl" rotWithShape="0">
                    <a:prstClr val="black">
                      <a:alpha val="40000"/>
                    </a:prstClr>
                  </a:outerShdw>
                </a:effectLst>
              </a:rPr>
              <a:t>Obstacles to quality in WBL</a:t>
            </a:r>
          </a:p>
        </p:txBody>
      </p:sp>
      <p:sp>
        <p:nvSpPr>
          <p:cNvPr id="2" name="Fußzeilenplatzhalter 1">
            <a:extLst>
              <a:ext uri="{FF2B5EF4-FFF2-40B4-BE49-F238E27FC236}">
                <a16:creationId xmlns:a16="http://schemas.microsoft.com/office/drawing/2014/main" xmlns="" id="{9915506A-3BEA-435E-9CA8-EF3D3B02EE3C}"/>
              </a:ext>
            </a:extLst>
          </p:cNvPr>
          <p:cNvSpPr>
            <a:spLocks noGrp="1"/>
          </p:cNvSpPr>
          <p:nvPr>
            <p:ph type="ftr" sz="quarter" idx="11"/>
          </p:nvPr>
        </p:nvSpPr>
        <p:spPr/>
        <p:txBody>
          <a:bodyPr/>
          <a:lstStyle/>
          <a:p>
            <a:endParaRPr lang="en-US"/>
          </a:p>
        </p:txBody>
      </p:sp>
      <p:sp>
        <p:nvSpPr>
          <p:cNvPr id="4" name="Foliennummernplatzhalter 3">
            <a:extLst>
              <a:ext uri="{FF2B5EF4-FFF2-40B4-BE49-F238E27FC236}">
                <a16:creationId xmlns:a16="http://schemas.microsoft.com/office/drawing/2014/main" xmlns="" id="{8615DB0A-5FB8-4BF8-AF96-9C4BC4C9B87D}"/>
              </a:ext>
            </a:extLst>
          </p:cNvPr>
          <p:cNvSpPr>
            <a:spLocks noGrp="1"/>
          </p:cNvSpPr>
          <p:nvPr>
            <p:ph type="sldNum" sz="quarter" idx="12"/>
          </p:nvPr>
        </p:nvSpPr>
        <p:spPr/>
        <p:txBody>
          <a:bodyPr/>
          <a:lstStyle/>
          <a:p>
            <a:fld id="{9B618960-8005-486C-9A75-10CB2AAC16F9}" type="slidenum">
              <a:rPr lang="en-US" smtClean="0"/>
              <a:pPr/>
              <a:t>4</a:t>
            </a:fld>
            <a:endParaRPr lang="en-US" dirty="0"/>
          </a:p>
        </p:txBody>
      </p:sp>
    </p:spTree>
    <p:extLst>
      <p:ext uri="{BB962C8B-B14F-4D97-AF65-F5344CB8AC3E}">
        <p14:creationId xmlns:p14="http://schemas.microsoft.com/office/powerpoint/2010/main" val="921376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628649" y="1825624"/>
            <a:ext cx="7434695" cy="4667249"/>
          </a:xfrm>
        </p:spPr>
        <p:txBody>
          <a:bodyPr>
            <a:normAutofit fontScale="77500" lnSpcReduction="20000"/>
          </a:bodyPr>
          <a:lstStyle/>
          <a:p>
            <a:pPr marL="0" indent="0" algn="ctr">
              <a:buClr>
                <a:srgbClr val="002F59"/>
              </a:buClr>
              <a:buNone/>
            </a:pPr>
            <a:endParaRPr lang="en-IE" sz="1500" b="1" dirty="0">
              <a:solidFill>
                <a:srgbClr val="94C11F"/>
              </a:solidFill>
            </a:endParaRPr>
          </a:p>
          <a:p>
            <a:pPr marL="0" indent="0">
              <a:buClr>
                <a:srgbClr val="002F59"/>
              </a:buClr>
              <a:buNone/>
            </a:pPr>
            <a:r>
              <a:rPr lang="en-IE" sz="3000" b="1" dirty="0">
                <a:solidFill>
                  <a:srgbClr val="002F59"/>
                </a:solidFill>
              </a:rPr>
              <a:t>2. Availability and quality of trainers and mentors</a:t>
            </a:r>
          </a:p>
          <a:p>
            <a:pPr marL="0" indent="0" algn="just">
              <a:buClr>
                <a:srgbClr val="002F59"/>
              </a:buClr>
              <a:buNone/>
            </a:pPr>
            <a:r>
              <a:rPr lang="en-IE" sz="2300" dirty="0"/>
              <a:t>Companies should create motivating environments for WBL that motivate learners to take on responsibilities and help to improve their problem-solving skills. </a:t>
            </a:r>
          </a:p>
          <a:p>
            <a:pPr marL="0" indent="0" algn="just">
              <a:buNone/>
            </a:pPr>
            <a:r>
              <a:rPr lang="en-IE" sz="2300" dirty="0"/>
              <a:t>They also have to train the trainers by working with education partners to help employees understand best practices for interacting with and managing the students under their supervision (</a:t>
            </a:r>
            <a:r>
              <a:rPr lang="en-IE" sz="2300" dirty="0" err="1"/>
              <a:t>Darche</a:t>
            </a:r>
            <a:r>
              <a:rPr lang="en-IE" sz="2300" dirty="0"/>
              <a:t> at al., 2009).</a:t>
            </a:r>
          </a:p>
          <a:p>
            <a:pPr marL="0" indent="0" algn="just">
              <a:buNone/>
            </a:pPr>
            <a:r>
              <a:rPr lang="en-GB" sz="2300" dirty="0"/>
              <a:t>Mentors, trainers or instructors of the WBL companies in many countries of the EU are offering support to the WBL students within their regular working hours (including planning, placement, assessment and review, as well as workplace supervision and training). In line with the growing importance and relevance of WBL to increase employability of the citizens, there is a significant need of raising appreciation of WBL mentors for being involved in the process, dedicating their time, sharing knowledge and existing experience to support WBL students. </a:t>
            </a:r>
            <a:endParaRPr lang="en-IE" sz="1800" b="1" dirty="0">
              <a:solidFill>
                <a:srgbClr val="94C11F"/>
              </a:solidFill>
            </a:endParaRPr>
          </a:p>
          <a:p>
            <a:pPr marL="0" indent="0" algn="just">
              <a:buClr>
                <a:srgbClr val="002F59"/>
              </a:buClr>
              <a:buNone/>
            </a:pPr>
            <a:r>
              <a:rPr lang="en-IE" sz="1400" dirty="0"/>
              <a:t>(European Training Foundation, 2013. WORK-BASED LEARNING: BENEFITS AND OBSTACLES, p. 39 available at: </a:t>
            </a:r>
            <a:r>
              <a:rPr lang="en-IE" sz="1400" dirty="0">
                <a:hlinkClick r:id="rId2"/>
              </a:rPr>
              <a:t>https://www.etf.europa.eu/sites/default/files/m/576199725ED683BBC1257BE8005DCF99_Work-based%20learning_Literature%20review.pdf</a:t>
            </a:r>
            <a:r>
              <a:rPr lang="en-IE" sz="1400" dirty="0"/>
              <a:t>, Accessed 6</a:t>
            </a:r>
            <a:r>
              <a:rPr lang="en-IE" sz="1400" baseline="30000" dirty="0"/>
              <a:t>th</a:t>
            </a:r>
            <a:r>
              <a:rPr lang="en-IE" sz="1400" dirty="0"/>
              <a:t> August 2019)</a:t>
            </a:r>
            <a:endParaRPr lang="en-GB" sz="1400" dirty="0"/>
          </a:p>
        </p:txBody>
      </p:sp>
      <p:sp>
        <p:nvSpPr>
          <p:cNvPr id="5" name="Titel 1"/>
          <p:cNvSpPr>
            <a:spLocks noGrp="1"/>
          </p:cNvSpPr>
          <p:nvPr>
            <p:ph type="title"/>
          </p:nvPr>
        </p:nvSpPr>
        <p:spPr>
          <a:xfrm>
            <a:off x="933650" y="365126"/>
            <a:ext cx="7581699" cy="1325563"/>
          </a:xfrm>
          <a:ln>
            <a:noFill/>
          </a:ln>
        </p:spPr>
        <p:txBody>
          <a:bodyPr>
            <a:normAutofit/>
          </a:bodyPr>
          <a:lstStyle/>
          <a:p>
            <a:r>
              <a:rPr lang="en-GB" dirty="0">
                <a:solidFill>
                  <a:schemeClr val="bg1"/>
                </a:solidFill>
                <a:effectLst>
                  <a:outerShdw blurRad="50800" dist="38100" dir="2700000" algn="tl" rotWithShape="0">
                    <a:prstClr val="black">
                      <a:alpha val="40000"/>
                    </a:prstClr>
                  </a:outerShdw>
                </a:effectLst>
              </a:rPr>
              <a:t>Obstacles to quality in WBL</a:t>
            </a:r>
          </a:p>
        </p:txBody>
      </p:sp>
      <p:sp>
        <p:nvSpPr>
          <p:cNvPr id="2" name="Fußzeilenplatzhalter 1">
            <a:extLst>
              <a:ext uri="{FF2B5EF4-FFF2-40B4-BE49-F238E27FC236}">
                <a16:creationId xmlns:a16="http://schemas.microsoft.com/office/drawing/2014/main" xmlns="" id="{9915506A-3BEA-435E-9CA8-EF3D3B02EE3C}"/>
              </a:ext>
            </a:extLst>
          </p:cNvPr>
          <p:cNvSpPr>
            <a:spLocks noGrp="1"/>
          </p:cNvSpPr>
          <p:nvPr>
            <p:ph type="ftr" sz="quarter" idx="11"/>
          </p:nvPr>
        </p:nvSpPr>
        <p:spPr/>
        <p:txBody>
          <a:bodyPr/>
          <a:lstStyle/>
          <a:p>
            <a:endParaRPr lang="en-US"/>
          </a:p>
        </p:txBody>
      </p:sp>
      <p:sp>
        <p:nvSpPr>
          <p:cNvPr id="4" name="Foliennummernplatzhalter 3">
            <a:extLst>
              <a:ext uri="{FF2B5EF4-FFF2-40B4-BE49-F238E27FC236}">
                <a16:creationId xmlns:a16="http://schemas.microsoft.com/office/drawing/2014/main" xmlns="" id="{8615DB0A-5FB8-4BF8-AF96-9C4BC4C9B87D}"/>
              </a:ext>
            </a:extLst>
          </p:cNvPr>
          <p:cNvSpPr>
            <a:spLocks noGrp="1"/>
          </p:cNvSpPr>
          <p:nvPr>
            <p:ph type="sldNum" sz="quarter" idx="12"/>
          </p:nvPr>
        </p:nvSpPr>
        <p:spPr/>
        <p:txBody>
          <a:bodyPr/>
          <a:lstStyle/>
          <a:p>
            <a:fld id="{9B618960-8005-486C-9A75-10CB2AAC16F9}" type="slidenum">
              <a:rPr lang="en-US" smtClean="0"/>
              <a:pPr/>
              <a:t>5</a:t>
            </a:fld>
            <a:endParaRPr lang="en-US" dirty="0"/>
          </a:p>
        </p:txBody>
      </p:sp>
    </p:spTree>
    <p:extLst>
      <p:ext uri="{BB962C8B-B14F-4D97-AF65-F5344CB8AC3E}">
        <p14:creationId xmlns:p14="http://schemas.microsoft.com/office/powerpoint/2010/main" val="1115397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628649" y="1825625"/>
            <a:ext cx="7434695" cy="3767101"/>
          </a:xfrm>
        </p:spPr>
        <p:txBody>
          <a:bodyPr>
            <a:normAutofit fontScale="92500"/>
          </a:bodyPr>
          <a:lstStyle/>
          <a:p>
            <a:pPr marL="0" indent="0">
              <a:buClr>
                <a:srgbClr val="002F59"/>
              </a:buClr>
              <a:buNone/>
            </a:pPr>
            <a:endParaRPr lang="en-GB" sz="1500" dirty="0">
              <a:solidFill>
                <a:srgbClr val="FF0000"/>
              </a:solidFill>
            </a:endParaRPr>
          </a:p>
          <a:p>
            <a:pPr marL="0" indent="0" algn="just">
              <a:buClr>
                <a:srgbClr val="002F59"/>
              </a:buClr>
              <a:buNone/>
            </a:pPr>
            <a:r>
              <a:rPr lang="en-IE" sz="2300" b="1" dirty="0">
                <a:solidFill>
                  <a:srgbClr val="002F59"/>
                </a:solidFill>
              </a:rPr>
              <a:t>3. Complementarity between on-the-job and off-the-job training</a:t>
            </a:r>
          </a:p>
          <a:p>
            <a:pPr marL="0" indent="0" algn="just">
              <a:buNone/>
            </a:pPr>
            <a:r>
              <a:rPr lang="en-IE" sz="2300" dirty="0"/>
              <a:t>Combining on-the-job training with days of classroom-based education is practically standard practice today in countries such as </a:t>
            </a:r>
            <a:r>
              <a:rPr lang="en-IE" sz="2300" b="1" dirty="0"/>
              <a:t>Germany </a:t>
            </a:r>
            <a:r>
              <a:rPr lang="en-IE" sz="2300" dirty="0"/>
              <a:t>and </a:t>
            </a:r>
            <a:r>
              <a:rPr lang="en-IE" sz="2300" b="1" dirty="0"/>
              <a:t>Switzerland</a:t>
            </a:r>
            <a:r>
              <a:rPr lang="en-IE" sz="2300" dirty="0"/>
              <a:t>, but apprentices in </a:t>
            </a:r>
            <a:r>
              <a:rPr lang="en-IE" sz="2300" b="1" dirty="0"/>
              <a:t>Italy </a:t>
            </a:r>
            <a:r>
              <a:rPr lang="en-IE" sz="2300" dirty="0"/>
              <a:t>and the </a:t>
            </a:r>
            <a:r>
              <a:rPr lang="en-IE" sz="2300" b="1" dirty="0"/>
              <a:t>UK</a:t>
            </a:r>
            <a:r>
              <a:rPr lang="en-IE" sz="2300" dirty="0"/>
              <a:t>, especially those in service occupations, receive no off-the-job training (Ryan, 2011).</a:t>
            </a:r>
          </a:p>
          <a:p>
            <a:pPr marL="0" indent="0" algn="just">
              <a:buNone/>
            </a:pPr>
            <a:endParaRPr lang="en-IE" sz="2300" b="1" dirty="0">
              <a:solidFill>
                <a:srgbClr val="002F59"/>
              </a:solidFill>
            </a:endParaRPr>
          </a:p>
          <a:p>
            <a:pPr marL="0" indent="0" algn="just">
              <a:buNone/>
            </a:pPr>
            <a:endParaRPr lang="en-IE" sz="2300" b="1" dirty="0">
              <a:solidFill>
                <a:srgbClr val="002F59"/>
              </a:solidFill>
            </a:endParaRPr>
          </a:p>
          <a:p>
            <a:pPr marL="0" indent="0" algn="just">
              <a:buNone/>
            </a:pPr>
            <a:r>
              <a:rPr lang="en-IE" sz="1300" dirty="0"/>
              <a:t>(European Training Foundation, 2013. WORK-BASED LEARNING: BENEFITS AND OBSTACLES, p. 39 available at: </a:t>
            </a:r>
            <a:r>
              <a:rPr lang="en-IE" sz="1300" dirty="0">
                <a:hlinkClick r:id="rId2"/>
              </a:rPr>
              <a:t>https://www.etf.europa.eu/sites/default/files/m/576199725ED683BBC1257BE8005DCF99_Work-based%20learning_Literature%20review.pdf</a:t>
            </a:r>
            <a:r>
              <a:rPr lang="en-IE" sz="1300" dirty="0"/>
              <a:t>, Accessed 6</a:t>
            </a:r>
            <a:r>
              <a:rPr lang="en-IE" sz="1300" baseline="30000" dirty="0"/>
              <a:t>th</a:t>
            </a:r>
            <a:r>
              <a:rPr lang="en-IE" sz="1300" dirty="0"/>
              <a:t> August 2019) </a:t>
            </a:r>
            <a:endParaRPr lang="en-GB" sz="1300" dirty="0"/>
          </a:p>
          <a:p>
            <a:pPr marL="0" indent="0" algn="just">
              <a:buNone/>
            </a:pPr>
            <a:endParaRPr lang="en-GB" sz="2300" b="1" dirty="0">
              <a:solidFill>
                <a:srgbClr val="002F59"/>
              </a:solidFill>
            </a:endParaRPr>
          </a:p>
        </p:txBody>
      </p:sp>
      <p:sp>
        <p:nvSpPr>
          <p:cNvPr id="5" name="Titel 1"/>
          <p:cNvSpPr>
            <a:spLocks noGrp="1"/>
          </p:cNvSpPr>
          <p:nvPr>
            <p:ph type="title"/>
          </p:nvPr>
        </p:nvSpPr>
        <p:spPr>
          <a:xfrm>
            <a:off x="933650" y="365126"/>
            <a:ext cx="7581699" cy="1325563"/>
          </a:xfrm>
          <a:ln>
            <a:noFill/>
          </a:ln>
        </p:spPr>
        <p:txBody>
          <a:bodyPr>
            <a:normAutofit/>
          </a:bodyPr>
          <a:lstStyle/>
          <a:p>
            <a:r>
              <a:rPr lang="en-GB" dirty="0">
                <a:solidFill>
                  <a:schemeClr val="bg1"/>
                </a:solidFill>
                <a:effectLst>
                  <a:outerShdw blurRad="50800" dist="38100" dir="2700000" algn="tl" rotWithShape="0">
                    <a:prstClr val="black">
                      <a:alpha val="40000"/>
                    </a:prstClr>
                  </a:outerShdw>
                </a:effectLst>
              </a:rPr>
              <a:t>Obstacles to quality in WBL</a:t>
            </a:r>
          </a:p>
        </p:txBody>
      </p:sp>
      <p:sp>
        <p:nvSpPr>
          <p:cNvPr id="2" name="Fußzeilenplatzhalter 1">
            <a:extLst>
              <a:ext uri="{FF2B5EF4-FFF2-40B4-BE49-F238E27FC236}">
                <a16:creationId xmlns:a16="http://schemas.microsoft.com/office/drawing/2014/main" xmlns="" id="{9915506A-3BEA-435E-9CA8-EF3D3B02EE3C}"/>
              </a:ext>
            </a:extLst>
          </p:cNvPr>
          <p:cNvSpPr>
            <a:spLocks noGrp="1"/>
          </p:cNvSpPr>
          <p:nvPr>
            <p:ph type="ftr" sz="quarter" idx="11"/>
          </p:nvPr>
        </p:nvSpPr>
        <p:spPr/>
        <p:txBody>
          <a:bodyPr/>
          <a:lstStyle/>
          <a:p>
            <a:endParaRPr lang="en-US"/>
          </a:p>
        </p:txBody>
      </p:sp>
      <p:sp>
        <p:nvSpPr>
          <p:cNvPr id="4" name="Foliennummernplatzhalter 3">
            <a:extLst>
              <a:ext uri="{FF2B5EF4-FFF2-40B4-BE49-F238E27FC236}">
                <a16:creationId xmlns:a16="http://schemas.microsoft.com/office/drawing/2014/main" xmlns="" id="{8615DB0A-5FB8-4BF8-AF96-9C4BC4C9B87D}"/>
              </a:ext>
            </a:extLst>
          </p:cNvPr>
          <p:cNvSpPr>
            <a:spLocks noGrp="1"/>
          </p:cNvSpPr>
          <p:nvPr>
            <p:ph type="sldNum" sz="quarter" idx="12"/>
          </p:nvPr>
        </p:nvSpPr>
        <p:spPr/>
        <p:txBody>
          <a:bodyPr/>
          <a:lstStyle/>
          <a:p>
            <a:fld id="{9B618960-8005-486C-9A75-10CB2AAC16F9}" type="slidenum">
              <a:rPr lang="en-US" smtClean="0"/>
              <a:pPr/>
              <a:t>6</a:t>
            </a:fld>
            <a:endParaRPr lang="en-US" dirty="0"/>
          </a:p>
        </p:txBody>
      </p:sp>
    </p:spTree>
    <p:extLst>
      <p:ext uri="{BB962C8B-B14F-4D97-AF65-F5344CB8AC3E}">
        <p14:creationId xmlns:p14="http://schemas.microsoft.com/office/powerpoint/2010/main" val="2834540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628649" y="1825625"/>
            <a:ext cx="7434695" cy="4351338"/>
          </a:xfrm>
        </p:spPr>
        <p:txBody>
          <a:bodyPr>
            <a:normAutofit lnSpcReduction="10000"/>
          </a:bodyPr>
          <a:lstStyle/>
          <a:p>
            <a:pPr marL="0" indent="0" algn="ctr">
              <a:buClr>
                <a:srgbClr val="002F59"/>
              </a:buClr>
              <a:buNone/>
            </a:pPr>
            <a:r>
              <a:rPr lang="en-IE" b="1" dirty="0" smtClean="0">
                <a:solidFill>
                  <a:srgbClr val="94C11F"/>
                </a:solidFill>
              </a:rPr>
              <a:t>Obstacles to quality in WBL</a:t>
            </a:r>
          </a:p>
          <a:p>
            <a:pPr marL="0" indent="0">
              <a:buClr>
                <a:srgbClr val="002F59"/>
              </a:buClr>
              <a:buNone/>
            </a:pPr>
            <a:endParaRPr lang="en-GB" sz="1600" dirty="0">
              <a:solidFill>
                <a:srgbClr val="FF0000"/>
              </a:solidFill>
            </a:endParaRPr>
          </a:p>
          <a:p>
            <a:pPr marL="0" indent="0">
              <a:buClr>
                <a:srgbClr val="002F59"/>
              </a:buClr>
              <a:buNone/>
            </a:pPr>
            <a:r>
              <a:rPr lang="en-IE" sz="2300" b="1" dirty="0">
                <a:solidFill>
                  <a:srgbClr val="002F59"/>
                </a:solidFill>
              </a:rPr>
              <a:t>4. Quality control</a:t>
            </a:r>
          </a:p>
          <a:p>
            <a:pPr marL="0" indent="0" algn="just">
              <a:buNone/>
            </a:pPr>
            <a:r>
              <a:rPr lang="en-IE" sz="2300" dirty="0"/>
              <a:t>A related challenge for the development of WBL is the need to standardise and institutionalise WBL practices to ensure consistent quality. </a:t>
            </a:r>
          </a:p>
          <a:p>
            <a:pPr marL="0" indent="0" algn="just">
              <a:buNone/>
            </a:pPr>
            <a:r>
              <a:rPr lang="en-IE" sz="2300" dirty="0"/>
              <a:t>The aim of quality control is to ensure a common core of learning for students (</a:t>
            </a:r>
            <a:r>
              <a:rPr lang="en-IE" sz="2300" dirty="0" err="1"/>
              <a:t>Darche</a:t>
            </a:r>
            <a:r>
              <a:rPr lang="en-IE" sz="2300" dirty="0"/>
              <a:t> at al., 2009) because WBL is not effective without quality learning in the workplace.</a:t>
            </a:r>
          </a:p>
          <a:p>
            <a:pPr marL="0" indent="0" algn="just">
              <a:buNone/>
            </a:pPr>
            <a:endParaRPr lang="en-IE" sz="2300" b="1" dirty="0">
              <a:solidFill>
                <a:srgbClr val="002F59"/>
              </a:solidFill>
            </a:endParaRPr>
          </a:p>
          <a:p>
            <a:pPr marL="0" indent="0" algn="just">
              <a:buNone/>
            </a:pPr>
            <a:r>
              <a:rPr lang="en-IE" sz="1200" dirty="0"/>
              <a:t>(European Training Foundation, 2013. WORK-BASED LEARNING: BENEFITS AND OBSTACLES, p. 39 available at: </a:t>
            </a:r>
            <a:r>
              <a:rPr lang="en-IE" sz="1200" dirty="0">
                <a:hlinkClick r:id="rId2"/>
              </a:rPr>
              <a:t>https://www.etf.europa.eu/sites/default/files/m/576199725ED683BBC1257BE8005DCF99_Work-based%20learning_Literature%20review.pdf</a:t>
            </a:r>
            <a:r>
              <a:rPr lang="en-IE" sz="1200" dirty="0"/>
              <a:t>, Accessed 6</a:t>
            </a:r>
            <a:r>
              <a:rPr lang="en-IE" sz="1200" baseline="30000" dirty="0"/>
              <a:t>th</a:t>
            </a:r>
            <a:r>
              <a:rPr lang="en-IE" sz="1200" dirty="0"/>
              <a:t> August 2019) </a:t>
            </a:r>
            <a:endParaRPr lang="en-GB" sz="1200" dirty="0"/>
          </a:p>
        </p:txBody>
      </p:sp>
      <p:sp>
        <p:nvSpPr>
          <p:cNvPr id="5" name="Titel 1"/>
          <p:cNvSpPr>
            <a:spLocks noGrp="1"/>
          </p:cNvSpPr>
          <p:nvPr>
            <p:ph type="title"/>
          </p:nvPr>
        </p:nvSpPr>
        <p:spPr>
          <a:xfrm>
            <a:off x="933650" y="365126"/>
            <a:ext cx="7581699" cy="1325563"/>
          </a:xfrm>
          <a:ln>
            <a:noFill/>
          </a:ln>
        </p:spPr>
        <p:txBody>
          <a:bodyPr>
            <a:normAutofit/>
          </a:bodyPr>
          <a:lstStyle/>
          <a:p>
            <a:r>
              <a:rPr lang="en-GB" dirty="0">
                <a:solidFill>
                  <a:schemeClr val="bg1"/>
                </a:solidFill>
                <a:effectLst>
                  <a:outerShdw blurRad="50800" dist="38100" dir="2700000" algn="tl" rotWithShape="0">
                    <a:prstClr val="black">
                      <a:alpha val="40000"/>
                    </a:prstClr>
                  </a:outerShdw>
                </a:effectLst>
              </a:rPr>
              <a:t>Obstacles to quality in WBL</a:t>
            </a:r>
          </a:p>
        </p:txBody>
      </p:sp>
      <p:sp>
        <p:nvSpPr>
          <p:cNvPr id="2" name="Fußzeilenplatzhalter 1">
            <a:extLst>
              <a:ext uri="{FF2B5EF4-FFF2-40B4-BE49-F238E27FC236}">
                <a16:creationId xmlns:a16="http://schemas.microsoft.com/office/drawing/2014/main" xmlns="" id="{9915506A-3BEA-435E-9CA8-EF3D3B02EE3C}"/>
              </a:ext>
            </a:extLst>
          </p:cNvPr>
          <p:cNvSpPr>
            <a:spLocks noGrp="1"/>
          </p:cNvSpPr>
          <p:nvPr>
            <p:ph type="ftr" sz="quarter" idx="11"/>
          </p:nvPr>
        </p:nvSpPr>
        <p:spPr/>
        <p:txBody>
          <a:bodyPr/>
          <a:lstStyle/>
          <a:p>
            <a:endParaRPr lang="en-US"/>
          </a:p>
        </p:txBody>
      </p:sp>
      <p:sp>
        <p:nvSpPr>
          <p:cNvPr id="4" name="Foliennummernplatzhalter 3">
            <a:extLst>
              <a:ext uri="{FF2B5EF4-FFF2-40B4-BE49-F238E27FC236}">
                <a16:creationId xmlns:a16="http://schemas.microsoft.com/office/drawing/2014/main" xmlns="" id="{8615DB0A-5FB8-4BF8-AF96-9C4BC4C9B87D}"/>
              </a:ext>
            </a:extLst>
          </p:cNvPr>
          <p:cNvSpPr>
            <a:spLocks noGrp="1"/>
          </p:cNvSpPr>
          <p:nvPr>
            <p:ph type="sldNum" sz="quarter" idx="12"/>
          </p:nvPr>
        </p:nvSpPr>
        <p:spPr/>
        <p:txBody>
          <a:bodyPr/>
          <a:lstStyle/>
          <a:p>
            <a:fld id="{9B618960-8005-486C-9A75-10CB2AAC16F9}" type="slidenum">
              <a:rPr lang="en-US" smtClean="0"/>
              <a:pPr/>
              <a:t>7</a:t>
            </a:fld>
            <a:endParaRPr lang="en-US" dirty="0"/>
          </a:p>
        </p:txBody>
      </p:sp>
    </p:spTree>
    <p:extLst>
      <p:ext uri="{BB962C8B-B14F-4D97-AF65-F5344CB8AC3E}">
        <p14:creationId xmlns:p14="http://schemas.microsoft.com/office/powerpoint/2010/main" val="3058587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628650" y="2005013"/>
            <a:ext cx="7434695" cy="4351338"/>
          </a:xfrm>
        </p:spPr>
        <p:txBody>
          <a:bodyPr>
            <a:normAutofit fontScale="55000" lnSpcReduction="20000"/>
          </a:bodyPr>
          <a:lstStyle/>
          <a:p>
            <a:pPr marL="0" indent="0" algn="ctr">
              <a:buClr>
                <a:srgbClr val="002F59"/>
              </a:buClr>
              <a:buNone/>
            </a:pPr>
            <a:r>
              <a:rPr lang="en-IE" sz="4500" b="1" dirty="0" smtClean="0">
                <a:solidFill>
                  <a:srgbClr val="94C11F"/>
                </a:solidFill>
              </a:rPr>
              <a:t>PERCEPTION OF WBL</a:t>
            </a:r>
          </a:p>
          <a:p>
            <a:pPr marL="0" indent="0" algn="ctr">
              <a:buClr>
                <a:srgbClr val="002F59"/>
              </a:buClr>
              <a:buNone/>
            </a:pPr>
            <a:endParaRPr lang="en-IE" sz="3000" b="1" dirty="0"/>
          </a:p>
          <a:p>
            <a:pPr marL="0" indent="0">
              <a:buClr>
                <a:srgbClr val="002F59"/>
              </a:buClr>
              <a:buNone/>
            </a:pPr>
            <a:r>
              <a:rPr lang="en-IE" sz="3200" b="1" dirty="0"/>
              <a:t>1. Perception of learners and parents</a:t>
            </a:r>
          </a:p>
          <a:p>
            <a:pPr marL="0" indent="0" algn="just">
              <a:buNone/>
            </a:pPr>
            <a:r>
              <a:rPr lang="en-IE" sz="2400" dirty="0"/>
              <a:t>In many countries, there is still a need to develop a ‘widespread conviction that WBL has significant educational value for a large number of students’ (Bailey et al., 2004).</a:t>
            </a:r>
          </a:p>
          <a:p>
            <a:pPr marL="0" indent="0" algn="just">
              <a:buNone/>
            </a:pPr>
            <a:endParaRPr lang="en-IE" sz="1500" dirty="0"/>
          </a:p>
          <a:p>
            <a:pPr marL="0" indent="0" algn="just">
              <a:buNone/>
            </a:pPr>
            <a:r>
              <a:rPr lang="en-IE" sz="3200" b="1" dirty="0"/>
              <a:t>2. Perception of employers</a:t>
            </a:r>
          </a:p>
          <a:p>
            <a:pPr algn="just"/>
            <a:r>
              <a:rPr lang="en-IE" sz="2400" dirty="0"/>
              <a:t>Some employers, for example, offer traineeships and apprenticeships as a source ‘not so much of future skills (investment-orientated training) as of low-cost production labour in the present (production-orientated training)’ (Ryan, 2011, p. 3).</a:t>
            </a:r>
          </a:p>
          <a:p>
            <a:pPr algn="just"/>
            <a:r>
              <a:rPr lang="en-IE" sz="2400" dirty="0"/>
              <a:t>Perception-related barriers also include a lack of awareness of the apprenticeship system among employers.</a:t>
            </a:r>
          </a:p>
          <a:p>
            <a:pPr algn="just"/>
            <a:r>
              <a:rPr lang="en-IE" sz="2400" dirty="0"/>
              <a:t>The connection between schools and employers is another problematic area.</a:t>
            </a:r>
          </a:p>
          <a:p>
            <a:pPr algn="just"/>
            <a:r>
              <a:rPr lang="en-IE" sz="2400" dirty="0"/>
              <a:t>The low participation of older workers in WBL can also be partially explained by employers’ attitudes. Some employers hold stereotypical views about the productivity potential of older workers compared to their younger counterparts (European Commission, 2007).</a:t>
            </a:r>
          </a:p>
          <a:p>
            <a:pPr marL="0" indent="0" algn="just">
              <a:buNone/>
            </a:pPr>
            <a:endParaRPr lang="en-IE" sz="1400" dirty="0"/>
          </a:p>
          <a:p>
            <a:pPr marL="0" indent="0" algn="just">
              <a:buNone/>
            </a:pPr>
            <a:r>
              <a:rPr lang="en-IE" sz="1400" dirty="0"/>
              <a:t>(</a:t>
            </a:r>
            <a:r>
              <a:rPr lang="en-IE" sz="1600" dirty="0"/>
              <a:t>European Training Foundation, 2013. WORK-BASED LEARNING: BENEFITS AND OBSTACLES, p. 39 available at: </a:t>
            </a:r>
            <a:r>
              <a:rPr lang="en-IE" sz="1600" dirty="0">
                <a:hlinkClick r:id="rId2"/>
              </a:rPr>
              <a:t>https://www.etf.europa.eu/sites/default/files/m/576199725ED683BBC1257BE8005DCF99_Work-based%20learning_Literature%20review.pdf</a:t>
            </a:r>
            <a:r>
              <a:rPr lang="en-IE" sz="1600" dirty="0"/>
              <a:t>, Accessed 6</a:t>
            </a:r>
            <a:r>
              <a:rPr lang="en-IE" sz="1600" baseline="30000" dirty="0"/>
              <a:t>th</a:t>
            </a:r>
            <a:r>
              <a:rPr lang="en-IE" sz="1600" dirty="0"/>
              <a:t> August 2019</a:t>
            </a:r>
            <a:r>
              <a:rPr lang="en-IE" sz="2000" dirty="0"/>
              <a:t>) </a:t>
            </a:r>
            <a:endParaRPr lang="en-GB" sz="2000" dirty="0"/>
          </a:p>
          <a:p>
            <a:pPr algn="just"/>
            <a:endParaRPr lang="en-GB" sz="1900" b="1" i="1" dirty="0">
              <a:solidFill>
                <a:srgbClr val="FF0000"/>
              </a:solidFill>
            </a:endParaRPr>
          </a:p>
        </p:txBody>
      </p:sp>
      <p:sp>
        <p:nvSpPr>
          <p:cNvPr id="5" name="Titel 1"/>
          <p:cNvSpPr>
            <a:spLocks noGrp="1"/>
          </p:cNvSpPr>
          <p:nvPr>
            <p:ph type="title"/>
          </p:nvPr>
        </p:nvSpPr>
        <p:spPr>
          <a:xfrm>
            <a:off x="933650" y="365126"/>
            <a:ext cx="7581699" cy="1325563"/>
          </a:xfrm>
          <a:ln>
            <a:noFill/>
          </a:ln>
        </p:spPr>
        <p:txBody>
          <a:bodyPr>
            <a:normAutofit/>
          </a:bodyPr>
          <a:lstStyle/>
          <a:p>
            <a:r>
              <a:rPr lang="de-AT" dirty="0">
                <a:solidFill>
                  <a:schemeClr val="bg1"/>
                </a:solidFill>
                <a:effectLst>
                  <a:outerShdw blurRad="50800" dist="38100" dir="2700000" algn="tl" rotWithShape="0">
                    <a:prstClr val="black">
                      <a:alpha val="40000"/>
                    </a:prstClr>
                  </a:outerShdw>
                </a:effectLst>
              </a:rPr>
              <a:t>PERCEPTION OF WBL</a:t>
            </a:r>
          </a:p>
        </p:txBody>
      </p:sp>
      <p:sp>
        <p:nvSpPr>
          <p:cNvPr id="2" name="Fußzeilenplatzhalter 1">
            <a:extLst>
              <a:ext uri="{FF2B5EF4-FFF2-40B4-BE49-F238E27FC236}">
                <a16:creationId xmlns:a16="http://schemas.microsoft.com/office/drawing/2014/main" xmlns="" id="{9915506A-3BEA-435E-9CA8-EF3D3B02EE3C}"/>
              </a:ext>
            </a:extLst>
          </p:cNvPr>
          <p:cNvSpPr>
            <a:spLocks noGrp="1"/>
          </p:cNvSpPr>
          <p:nvPr>
            <p:ph type="ftr" sz="quarter" idx="11"/>
          </p:nvPr>
        </p:nvSpPr>
        <p:spPr/>
        <p:txBody>
          <a:bodyPr/>
          <a:lstStyle/>
          <a:p>
            <a:endParaRPr lang="en-US" dirty="0"/>
          </a:p>
        </p:txBody>
      </p:sp>
      <p:sp>
        <p:nvSpPr>
          <p:cNvPr id="4" name="Foliennummernplatzhalter 3">
            <a:extLst>
              <a:ext uri="{FF2B5EF4-FFF2-40B4-BE49-F238E27FC236}">
                <a16:creationId xmlns:a16="http://schemas.microsoft.com/office/drawing/2014/main" xmlns="" id="{8615DB0A-5FB8-4BF8-AF96-9C4BC4C9B87D}"/>
              </a:ext>
            </a:extLst>
          </p:cNvPr>
          <p:cNvSpPr>
            <a:spLocks noGrp="1"/>
          </p:cNvSpPr>
          <p:nvPr>
            <p:ph type="sldNum" sz="quarter" idx="12"/>
          </p:nvPr>
        </p:nvSpPr>
        <p:spPr/>
        <p:txBody>
          <a:bodyPr/>
          <a:lstStyle/>
          <a:p>
            <a:fld id="{9B618960-8005-486C-9A75-10CB2AAC16F9}" type="slidenum">
              <a:rPr lang="en-US" smtClean="0"/>
              <a:pPr/>
              <a:t>8</a:t>
            </a:fld>
            <a:endParaRPr lang="en-US" dirty="0"/>
          </a:p>
        </p:txBody>
      </p:sp>
    </p:spTree>
    <p:extLst>
      <p:ext uri="{BB962C8B-B14F-4D97-AF65-F5344CB8AC3E}">
        <p14:creationId xmlns:p14="http://schemas.microsoft.com/office/powerpoint/2010/main" val="45652879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773</Words>
  <Application>Microsoft Office PowerPoint</Application>
  <PresentationFormat>Bildschirmpräsentation (4:3)</PresentationFormat>
  <Paragraphs>68</Paragraphs>
  <Slides>8</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8</vt:i4>
      </vt:variant>
    </vt:vector>
  </HeadingPairs>
  <TitlesOfParts>
    <vt:vector size="13" baseType="lpstr">
      <vt:lpstr>Arial</vt:lpstr>
      <vt:lpstr>Calibri</vt:lpstr>
      <vt:lpstr>Calibri Light</vt:lpstr>
      <vt:lpstr>Times New Roman</vt:lpstr>
      <vt:lpstr>Office Theme</vt:lpstr>
      <vt:lpstr>Obstacles to quality  in WBL and its perceptions</vt:lpstr>
      <vt:lpstr>Obstacles to work-based learning</vt:lpstr>
      <vt:lpstr>Obstacles to work-based learning</vt:lpstr>
      <vt:lpstr>Obstacles to quality in WBL</vt:lpstr>
      <vt:lpstr>Obstacles to quality in WBL</vt:lpstr>
      <vt:lpstr>Obstacles to quality in WBL</vt:lpstr>
      <vt:lpstr>Obstacles to quality in WBL</vt:lpstr>
      <vt:lpstr>PERCEPTION OF WBL</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Carina</dc:creator>
  <cp:lastModifiedBy>Carina Maas</cp:lastModifiedBy>
  <cp:revision>52</cp:revision>
  <dcterms:created xsi:type="dcterms:W3CDTF">2019-03-11T09:07:08Z</dcterms:created>
  <dcterms:modified xsi:type="dcterms:W3CDTF">2019-11-04T16:57:22Z</dcterms:modified>
</cp:coreProperties>
</file>